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256" r:id="rId3"/>
    <p:sldId id="411" r:id="rId4"/>
    <p:sldId id="410" r:id="rId5"/>
    <p:sldId id="412" r:id="rId6"/>
    <p:sldId id="263" r:id="rId7"/>
    <p:sldId id="413" r:id="rId8"/>
    <p:sldId id="416" r:id="rId9"/>
    <p:sldId id="415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126F2F66-FA78-4F05-AC31-F140EA555E60}">
          <p14:sldIdLst>
            <p14:sldId id="256"/>
            <p14:sldId id="411"/>
            <p14:sldId id="410"/>
            <p14:sldId id="412"/>
            <p14:sldId id="263"/>
            <p14:sldId id="413"/>
            <p14:sldId id="416"/>
            <p14:sldId id="415"/>
          </p14:sldIdLst>
        </p14:section>
        <p14:section name="Раздел без заголовка" id="{BE1F475B-7BDF-4C28-9D50-2FE8DBC75F35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79" userDrawn="1">
          <p15:clr>
            <a:srgbClr val="A4A3A4"/>
          </p15:clr>
        </p15:guide>
        <p15:guide id="2" pos="386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66"/>
    <a:srgbClr val="008080"/>
    <a:srgbClr val="009999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061" autoAdjust="0"/>
  </p:normalViewPr>
  <p:slideViewPr>
    <p:cSldViewPr snapToGrid="0" showGuides="1">
      <p:cViewPr varScale="1">
        <p:scale>
          <a:sx n="65" d="100"/>
          <a:sy n="65" d="100"/>
        </p:scale>
        <p:origin x="1404" y="306"/>
      </p:cViewPr>
      <p:guideLst>
        <p:guide orient="horz" pos="2179"/>
        <p:guide pos="386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43C2D5-48DE-4B97-B91D-FF6060EEC4AF}" type="datetimeFigureOut">
              <a:rPr lang="ru-RU" smtClean="0"/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E21F67-A36E-4140-8DB0-E89327D37938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 userDrawn="1"/>
        </p:nvSpPr>
        <p:spPr>
          <a:xfrm>
            <a:off x="903188" y="-247333"/>
            <a:ext cx="5752251" cy="201824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66F6873F-BC63-4C77-8C1F-6337C0BA4F5E}" type="datetimeFigureOut">
              <a:rPr lang="ru-RU" smtClean="0"/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932D385-1C5C-4B8C-A1C5-1E6FA26AB176}" type="slidenum">
              <a:rPr lang="ru-RU" smtClean="0"/>
            </a:fld>
            <a:endParaRPr lang="ru-RU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4854698" y="6346745"/>
            <a:ext cx="24826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presentation-creation.ru</a:t>
            </a:r>
            <a:endParaRPr lang="ru-RU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presentation-creation.ru</a:t>
            </a:r>
            <a:endParaRPr lang="ru-RU" dirty="0"/>
          </a:p>
        </p:txBody>
      </p:sp>
      <p:sp>
        <p:nvSpPr>
          <p:cNvPr id="8" name="Прямоугольник 7"/>
          <p:cNvSpPr/>
          <p:nvPr userDrawn="1"/>
        </p:nvSpPr>
        <p:spPr>
          <a:xfrm rot="5400000">
            <a:off x="11135364" y="890195"/>
            <a:ext cx="24826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E6E6E6"/>
                </a:solidFill>
              </a:rPr>
              <a:t>presentation-creation.ru</a:t>
            </a:r>
            <a:endParaRPr lang="ru-RU" dirty="0">
              <a:solidFill>
                <a:srgbClr val="E6E6E6"/>
              </a:solidFill>
            </a:endParaRPr>
          </a:p>
        </p:txBody>
      </p:sp>
      <p:cxnSp>
        <p:nvCxnSpPr>
          <p:cNvPr id="10" name="Прямая соединительная линия 9"/>
          <p:cNvCxnSpPr/>
          <p:nvPr userDrawn="1"/>
        </p:nvCxnSpPr>
        <p:spPr>
          <a:xfrm>
            <a:off x="504497" y="231228"/>
            <a:ext cx="0" cy="2837793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 userDrawn="1"/>
        </p:nvCxnSpPr>
        <p:spPr>
          <a:xfrm>
            <a:off x="325821" y="483476"/>
            <a:ext cx="3090041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 userDrawn="1"/>
        </p:nvCxnSpPr>
        <p:spPr>
          <a:xfrm>
            <a:off x="11661228" y="231228"/>
            <a:ext cx="0" cy="2837793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 userDrawn="1"/>
        </p:nvCxnSpPr>
        <p:spPr>
          <a:xfrm>
            <a:off x="8833946" y="483476"/>
            <a:ext cx="3090041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6873F-BC63-4C77-8C1F-6337C0BA4F5E}" type="datetimeFigureOut">
              <a:rPr lang="ru-RU" smtClean="0"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2D385-1C5C-4B8C-A1C5-1E6FA26AB176}" type="slidenum">
              <a:rPr lang="ru-RU" smtClean="0"/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6873F-BC63-4C77-8C1F-6337C0BA4F5E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2D385-1C5C-4B8C-A1C5-1E6FA26AB176}" type="slidenum">
              <a:rPr lang="ru-RU" smtClean="0"/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6873F-BC63-4C77-8C1F-6337C0BA4F5E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2D385-1C5C-4B8C-A1C5-1E6FA26AB176}" type="slidenum">
              <a:rPr lang="ru-RU" smtClean="0"/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6873F-BC63-4C77-8C1F-6337C0BA4F5E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2D385-1C5C-4B8C-A1C5-1E6FA26AB176}" type="slidenum">
              <a:rPr lang="ru-RU" smtClean="0"/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6873F-BC63-4C77-8C1F-6337C0BA4F5E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2D385-1C5C-4B8C-A1C5-1E6FA26AB176}" type="slidenum">
              <a:rPr lang="ru-RU" smtClean="0"/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Прямоугольник 21"/>
          <p:cNvSpPr/>
          <p:nvPr userDrawn="1"/>
        </p:nvSpPr>
        <p:spPr>
          <a:xfrm rot="5400000">
            <a:off x="9839084" y="3621485"/>
            <a:ext cx="4196080" cy="90454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903189" y="-247332"/>
            <a:ext cx="4196080" cy="90454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66F6873F-BC63-4C77-8C1F-6337C0BA4F5E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A932D385-1C5C-4B8C-A1C5-1E6FA26AB176}" type="slidenum">
              <a:rPr lang="ru-RU" smtClean="0"/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 userDrawn="1"/>
        </p:nvCxnSpPr>
        <p:spPr>
          <a:xfrm>
            <a:off x="504497" y="360000"/>
            <a:ext cx="0" cy="1124606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 userDrawn="1"/>
        </p:nvCxnSpPr>
        <p:spPr>
          <a:xfrm>
            <a:off x="325821" y="468000"/>
            <a:ext cx="1166648" cy="0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 userDrawn="1"/>
        </p:nvCxnSpPr>
        <p:spPr>
          <a:xfrm>
            <a:off x="11768959" y="5220000"/>
            <a:ext cx="0" cy="1124606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 userDrawn="1"/>
        </p:nvCxnSpPr>
        <p:spPr>
          <a:xfrm>
            <a:off x="10770476" y="6258200"/>
            <a:ext cx="1166648" cy="0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 userDrawn="1"/>
        </p:nvCxnSpPr>
        <p:spPr>
          <a:xfrm>
            <a:off x="11768959" y="360000"/>
            <a:ext cx="0" cy="1124606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 userDrawn="1"/>
        </p:nvCxnSpPr>
        <p:spPr>
          <a:xfrm>
            <a:off x="10770476" y="467381"/>
            <a:ext cx="1166648" cy="0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 userDrawn="1"/>
        </p:nvCxnSpPr>
        <p:spPr>
          <a:xfrm>
            <a:off x="325821" y="6258200"/>
            <a:ext cx="1166648" cy="0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 userDrawn="1"/>
        </p:nvCxnSpPr>
        <p:spPr>
          <a:xfrm>
            <a:off x="504000" y="5220000"/>
            <a:ext cx="0" cy="1124606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Заголовок и объект"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 userDrawn="1"/>
        </p:nvSpPr>
        <p:spPr>
          <a:xfrm>
            <a:off x="903189" y="-247332"/>
            <a:ext cx="4196080" cy="90454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 userDrawn="1"/>
        </p:nvSpPr>
        <p:spPr>
          <a:xfrm rot="5400000">
            <a:off x="9839084" y="3621485"/>
            <a:ext cx="4196080" cy="90454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66F6873F-BC63-4C77-8C1F-6337C0BA4F5E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A932D385-1C5C-4B8C-A1C5-1E6FA26AB176}" type="slidenum">
              <a:rPr lang="ru-RU" smtClean="0"/>
            </a:fld>
            <a:endParaRPr lang="ru-RU"/>
          </a:p>
        </p:txBody>
      </p:sp>
      <p:cxnSp>
        <p:nvCxnSpPr>
          <p:cNvPr id="14" name="Прямая соединительная линия 13"/>
          <p:cNvCxnSpPr/>
          <p:nvPr userDrawn="1"/>
        </p:nvCxnSpPr>
        <p:spPr>
          <a:xfrm>
            <a:off x="504497" y="360000"/>
            <a:ext cx="0" cy="1124606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325821" y="468000"/>
            <a:ext cx="1166648" cy="0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 userDrawn="1"/>
        </p:nvCxnSpPr>
        <p:spPr>
          <a:xfrm>
            <a:off x="11768959" y="5220000"/>
            <a:ext cx="0" cy="1124606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 userDrawn="1"/>
        </p:nvCxnSpPr>
        <p:spPr>
          <a:xfrm>
            <a:off x="10770476" y="6258200"/>
            <a:ext cx="1166648" cy="0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 userDrawn="1"/>
        </p:nvCxnSpPr>
        <p:spPr>
          <a:xfrm>
            <a:off x="11768959" y="360000"/>
            <a:ext cx="0" cy="1124606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 userDrawn="1"/>
        </p:nvCxnSpPr>
        <p:spPr>
          <a:xfrm>
            <a:off x="10770476" y="467381"/>
            <a:ext cx="1166648" cy="0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 userDrawn="1"/>
        </p:nvCxnSpPr>
        <p:spPr>
          <a:xfrm>
            <a:off x="325821" y="6258200"/>
            <a:ext cx="1166648" cy="0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 userDrawn="1"/>
        </p:nvCxnSpPr>
        <p:spPr>
          <a:xfrm>
            <a:off x="504000" y="5220000"/>
            <a:ext cx="0" cy="1124606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Прямоугольник 38"/>
          <p:cNvSpPr/>
          <p:nvPr userDrawn="1"/>
        </p:nvSpPr>
        <p:spPr>
          <a:xfrm>
            <a:off x="903189" y="-247332"/>
            <a:ext cx="4196080" cy="90454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596137" y="1805817"/>
            <a:ext cx="694326" cy="111356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 hasCustomPrompt="1"/>
          </p:nvPr>
        </p:nvSpPr>
        <p:spPr>
          <a:xfrm>
            <a:off x="1459338" y="1825625"/>
            <a:ext cx="7870785" cy="555150"/>
          </a:xfrm>
        </p:spPr>
        <p:txBody>
          <a:bodyPr/>
          <a:lstStyle>
            <a:lvl1pPr marL="0" indent="0">
              <a:buNone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ru-RU" dirty="0"/>
              <a:t>Заголовок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66F6873F-BC63-4C77-8C1F-6337C0BA4F5E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A932D385-1C5C-4B8C-A1C5-1E6FA26AB176}" type="slidenum">
              <a:rPr lang="ru-RU" smtClean="0"/>
            </a:fld>
            <a:endParaRPr lang="ru-RU"/>
          </a:p>
        </p:txBody>
      </p:sp>
      <p:sp>
        <p:nvSpPr>
          <p:cNvPr id="9" name="Объект 2"/>
          <p:cNvSpPr>
            <a:spLocks noGrp="1"/>
          </p:cNvSpPr>
          <p:nvPr>
            <p:ph idx="13" hasCustomPrompt="1"/>
          </p:nvPr>
        </p:nvSpPr>
        <p:spPr>
          <a:xfrm>
            <a:off x="1459337" y="2515712"/>
            <a:ext cx="7870785" cy="55515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ru-RU" dirty="0"/>
              <a:t>Описание</a:t>
            </a:r>
            <a:endParaRPr lang="ru-RU" dirty="0"/>
          </a:p>
        </p:txBody>
      </p:sp>
      <p:sp>
        <p:nvSpPr>
          <p:cNvPr id="12" name="Объект 2"/>
          <p:cNvSpPr>
            <a:spLocks noGrp="1"/>
          </p:cNvSpPr>
          <p:nvPr>
            <p:ph idx="14" hasCustomPrompt="1"/>
          </p:nvPr>
        </p:nvSpPr>
        <p:spPr>
          <a:xfrm>
            <a:off x="1444548" y="3400900"/>
            <a:ext cx="7870785" cy="555150"/>
          </a:xfrm>
        </p:spPr>
        <p:txBody>
          <a:bodyPr/>
          <a:lstStyle>
            <a:lvl1pPr marL="0" indent="0">
              <a:buNone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ru-RU" dirty="0"/>
              <a:t>Заголовок</a:t>
            </a:r>
            <a:endParaRPr lang="ru-RU" dirty="0"/>
          </a:p>
        </p:txBody>
      </p:sp>
      <p:sp>
        <p:nvSpPr>
          <p:cNvPr id="13" name="Объект 2"/>
          <p:cNvSpPr>
            <a:spLocks noGrp="1"/>
          </p:cNvSpPr>
          <p:nvPr>
            <p:ph idx="15" hasCustomPrompt="1"/>
          </p:nvPr>
        </p:nvSpPr>
        <p:spPr>
          <a:xfrm>
            <a:off x="1444547" y="4090987"/>
            <a:ext cx="7870785" cy="55515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ru-RU" dirty="0"/>
              <a:t>Описание</a:t>
            </a:r>
            <a:endParaRPr lang="ru-RU" dirty="0"/>
          </a:p>
        </p:txBody>
      </p:sp>
      <p:sp>
        <p:nvSpPr>
          <p:cNvPr id="15" name="Объект 2"/>
          <p:cNvSpPr>
            <a:spLocks noGrp="1"/>
          </p:cNvSpPr>
          <p:nvPr>
            <p:ph idx="16" hasCustomPrompt="1"/>
          </p:nvPr>
        </p:nvSpPr>
        <p:spPr>
          <a:xfrm>
            <a:off x="1436188" y="4916011"/>
            <a:ext cx="7870785" cy="555150"/>
          </a:xfrm>
        </p:spPr>
        <p:txBody>
          <a:bodyPr/>
          <a:lstStyle>
            <a:lvl1pPr marL="0" indent="0">
              <a:buNone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ru-RU" dirty="0"/>
              <a:t>Заголовок</a:t>
            </a:r>
            <a:endParaRPr lang="ru-RU" dirty="0"/>
          </a:p>
        </p:txBody>
      </p:sp>
      <p:sp>
        <p:nvSpPr>
          <p:cNvPr id="16" name="Объект 2"/>
          <p:cNvSpPr>
            <a:spLocks noGrp="1"/>
          </p:cNvSpPr>
          <p:nvPr>
            <p:ph idx="17" hasCustomPrompt="1"/>
          </p:nvPr>
        </p:nvSpPr>
        <p:spPr>
          <a:xfrm>
            <a:off x="1436187" y="5606098"/>
            <a:ext cx="7870785" cy="55515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ru-RU" dirty="0"/>
              <a:t>Описание</a:t>
            </a:r>
            <a:endParaRPr lang="ru-RU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656202" y="1595368"/>
            <a:ext cx="57419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dirty="0"/>
              <a:t>1</a:t>
            </a:r>
            <a:endParaRPr lang="ru-RU" sz="6000" dirty="0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604341" y="3324606"/>
            <a:ext cx="694326" cy="111356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TextBox 26"/>
          <p:cNvSpPr txBox="1"/>
          <p:nvPr userDrawn="1"/>
        </p:nvSpPr>
        <p:spPr>
          <a:xfrm>
            <a:off x="664406" y="3114157"/>
            <a:ext cx="57419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dirty="0"/>
              <a:t>2</a:t>
            </a:r>
            <a:endParaRPr lang="ru-RU" sz="6000" dirty="0"/>
          </a:p>
        </p:txBody>
      </p:sp>
      <p:sp>
        <p:nvSpPr>
          <p:cNvPr id="28" name="Прямоугольник 27"/>
          <p:cNvSpPr/>
          <p:nvPr userDrawn="1"/>
        </p:nvSpPr>
        <p:spPr>
          <a:xfrm>
            <a:off x="604341" y="4872252"/>
            <a:ext cx="694326" cy="111356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TextBox 28"/>
          <p:cNvSpPr txBox="1"/>
          <p:nvPr userDrawn="1"/>
        </p:nvSpPr>
        <p:spPr>
          <a:xfrm>
            <a:off x="664406" y="4661803"/>
            <a:ext cx="57419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dirty="0"/>
              <a:t>3</a:t>
            </a:r>
            <a:endParaRPr lang="ru-RU" sz="6000" dirty="0"/>
          </a:p>
        </p:txBody>
      </p:sp>
      <p:cxnSp>
        <p:nvCxnSpPr>
          <p:cNvPr id="30" name="Прямая соединительная линия 29"/>
          <p:cNvCxnSpPr/>
          <p:nvPr userDrawn="1"/>
        </p:nvCxnSpPr>
        <p:spPr>
          <a:xfrm>
            <a:off x="504497" y="360000"/>
            <a:ext cx="0" cy="1124606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 userDrawn="1"/>
        </p:nvCxnSpPr>
        <p:spPr>
          <a:xfrm>
            <a:off x="325821" y="468000"/>
            <a:ext cx="1166648" cy="0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 userDrawn="1"/>
        </p:nvCxnSpPr>
        <p:spPr>
          <a:xfrm>
            <a:off x="11768959" y="5220000"/>
            <a:ext cx="0" cy="1124606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 userDrawn="1"/>
        </p:nvCxnSpPr>
        <p:spPr>
          <a:xfrm>
            <a:off x="10770476" y="6258200"/>
            <a:ext cx="1166648" cy="0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 userDrawn="1"/>
        </p:nvCxnSpPr>
        <p:spPr>
          <a:xfrm>
            <a:off x="11768959" y="360000"/>
            <a:ext cx="0" cy="1124606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 userDrawn="1"/>
        </p:nvCxnSpPr>
        <p:spPr>
          <a:xfrm>
            <a:off x="10770476" y="467381"/>
            <a:ext cx="1166648" cy="0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 userDrawn="1"/>
        </p:nvCxnSpPr>
        <p:spPr>
          <a:xfrm>
            <a:off x="325821" y="6258200"/>
            <a:ext cx="1166648" cy="0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 userDrawn="1"/>
        </p:nvCxnSpPr>
        <p:spPr>
          <a:xfrm>
            <a:off x="504000" y="5220000"/>
            <a:ext cx="0" cy="1124606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Заголовок и объект"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66F6873F-BC63-4C77-8C1F-6337C0BA4F5E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A932D385-1C5C-4B8C-A1C5-1E6FA26AB176}" type="slidenum">
              <a:rPr lang="ru-RU" smtClean="0"/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 userDrawn="1"/>
        </p:nvCxnSpPr>
        <p:spPr>
          <a:xfrm>
            <a:off x="504497" y="360000"/>
            <a:ext cx="0" cy="1124606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 userDrawn="1"/>
        </p:nvCxnSpPr>
        <p:spPr>
          <a:xfrm>
            <a:off x="325821" y="468000"/>
            <a:ext cx="1166648" cy="0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 userDrawn="1"/>
        </p:nvCxnSpPr>
        <p:spPr>
          <a:xfrm>
            <a:off x="11768959" y="5220000"/>
            <a:ext cx="0" cy="1124606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 userDrawn="1"/>
        </p:nvCxnSpPr>
        <p:spPr>
          <a:xfrm>
            <a:off x="10770476" y="6258200"/>
            <a:ext cx="1166648" cy="0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11768959" y="360000"/>
            <a:ext cx="0" cy="1124606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 userDrawn="1"/>
        </p:nvCxnSpPr>
        <p:spPr>
          <a:xfrm>
            <a:off x="10770476" y="467381"/>
            <a:ext cx="1166648" cy="0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 userDrawn="1"/>
        </p:nvCxnSpPr>
        <p:spPr>
          <a:xfrm>
            <a:off x="325821" y="6258200"/>
            <a:ext cx="1166648" cy="0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 userDrawn="1"/>
        </p:nvCxnSpPr>
        <p:spPr>
          <a:xfrm>
            <a:off x="504000" y="5220000"/>
            <a:ext cx="0" cy="1124606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6873F-BC63-4C77-8C1F-6337C0BA4F5E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2D385-1C5C-4B8C-A1C5-1E6FA26AB176}" type="slidenum">
              <a:rPr lang="ru-RU" smtClean="0"/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6873F-BC63-4C77-8C1F-6337C0BA4F5E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2D385-1C5C-4B8C-A1C5-1E6FA26AB176}" type="slidenum">
              <a:rPr lang="ru-RU" smtClean="0"/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6873F-BC63-4C77-8C1F-6337C0BA4F5E}" type="datetimeFigureOut">
              <a:rPr lang="ru-RU" smtClean="0"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2D385-1C5C-4B8C-A1C5-1E6FA26AB176}" type="slidenum">
              <a:rPr lang="ru-RU" smtClean="0"/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6873F-BC63-4C77-8C1F-6337C0BA4F5E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2D385-1C5C-4B8C-A1C5-1E6FA26AB176}" type="slidenum">
              <a:rPr lang="ru-RU" smtClean="0"/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7" Type="http://schemas.openxmlformats.org/officeDocument/2006/relationships/theme" Target="../theme/theme1.xml"/><Relationship Id="rId16" Type="http://schemas.openxmlformats.org/officeDocument/2006/relationships/image" Target="../media/image1.png"/><Relationship Id="rId15" Type="http://schemas.openxmlformats.org/officeDocument/2006/relationships/hyperlink" Target="https://presentation-creation.ru/" TargetMode="Externa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F6873F-BC63-4C77-8C1F-6337C0BA4F5E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32D385-1C5C-4B8C-A1C5-1E6FA26AB176}" type="slidenum">
              <a:rPr lang="ru-RU" smtClean="0"/>
            </a:fld>
            <a:endParaRPr lang="ru-RU"/>
          </a:p>
        </p:txBody>
      </p:sp>
      <p:pic>
        <p:nvPicPr>
          <p:cNvPr id="7" name="Рисунок 6">
            <a:hlinkClick r:id="rId15"/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342808" y="-639945"/>
            <a:ext cx="757762" cy="75776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hyperlink" Target="#P1479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66738" y="1917383"/>
            <a:ext cx="11058525" cy="2387600"/>
          </a:xfrm>
        </p:spPr>
        <p:txBody>
          <a:bodyPr>
            <a:noAutofit/>
          </a:bodyPr>
          <a:lstStyle/>
          <a:p>
            <a:r>
              <a:rPr lang="ru-RU" b="1" dirty="0">
                <a:latin typeface="Cambria" panose="02040503050406030204" pitchFamily="18" charset="0"/>
                <a:ea typeface="Cambria" panose="02040503050406030204" pitchFamily="18" charset="0"/>
              </a:rPr>
              <a:t>НАСТАВНИЧЕСТВО В СФЕРЕ ЗДРАВООХРАНЕНИЯ</a:t>
            </a:r>
            <a:endParaRPr lang="ru-RU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216694" y="371599"/>
            <a:ext cx="1144428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Cambria" panose="02040503050406030204" pitchFamily="18" charset="0"/>
                <a:ea typeface="Cambria" panose="02040503050406030204" pitchFamily="18" charset="0"/>
              </a:rPr>
              <a:t>Федеральный закон от 21.11.2011 № 323-ФЗ</a:t>
            </a:r>
            <a:br>
              <a:rPr lang="ru-RU" sz="2400" b="1" dirty="0"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ru-RU" sz="2400" b="1" dirty="0">
                <a:latin typeface="Cambria" panose="02040503050406030204" pitchFamily="18" charset="0"/>
                <a:ea typeface="Cambria" panose="02040503050406030204" pitchFamily="18" charset="0"/>
              </a:rPr>
              <a:t>«Об основах охраны здоровья граждан в Российской Федерации»</a:t>
            </a:r>
            <a:endParaRPr lang="ru-RU" sz="24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68020" y="1290320"/>
            <a:ext cx="10911205" cy="429895"/>
          </a:xfrm>
          <a:prstGeom prst="rect">
            <a:avLst/>
          </a:prstGeom>
          <a:noFill/>
          <a:ln w="34925">
            <a:solidFill>
              <a:srgbClr val="39B59D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200" kern="0" dirty="0">
                <a:solidFill>
                  <a:srgbClr val="000000"/>
                </a:solidFill>
                <a:latin typeface="Arial Narrow" panose="020B0606020202030204" pitchFamily="34" charset="0"/>
              </a:rPr>
              <a:t>статья 69. Право на осуществление медицинской деятельности и фармацевтической деятельности</a:t>
            </a:r>
            <a:endParaRPr lang="ru-RU" sz="2200" kern="0" dirty="0">
              <a:solidFill>
                <a:srgbClr val="0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96570" y="1877695"/>
            <a:ext cx="11281410" cy="43922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42900" algn="just">
              <a:spcBef>
                <a:spcPts val="1500"/>
              </a:spcBef>
              <a:buNone/>
            </a:pPr>
            <a:r>
              <a:rPr lang="ru-RU" sz="2150" dirty="0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3.3. </a:t>
            </a:r>
            <a:r>
              <a:rPr lang="ru-RU" sz="2150" dirty="0">
                <a:solidFill>
                  <a:srgbClr val="339966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В отношении лиц, получивших медицинское образование по основным профессиональным образовательным программам </a:t>
            </a:r>
            <a:r>
              <a:rPr lang="ru-RU" sz="2150" dirty="0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по специальностям (направлениям подготовки) согласно перечню, предусмотренному </a:t>
            </a:r>
            <a:r>
              <a:rPr lang="ru-RU" sz="2150" u="none" strike="noStrike" dirty="0">
                <a:solidFill>
                  <a:srgbClr val="0000FF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hlinkClick r:id="rId1" tooltip="3.4. Перечень специальностей (направлений подготовки), после завершения обучения по которым на лиц, указанных в части 3.3 настоящей статьи, распространяется действие указанной части, сроки, в течение которых должно осуществляться наставничество в сфере зд" action="ppaction://hlinkfile"/>
              </a:rPr>
              <a:t>частью 3.4</a:t>
            </a:r>
            <a:r>
              <a:rPr lang="ru-RU" sz="2150" dirty="0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 настоящей статьи, </a:t>
            </a:r>
            <a:r>
              <a:rPr lang="ru-RU" sz="2150" dirty="0">
                <a:solidFill>
                  <a:srgbClr val="339966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и впервые прошедших первичную аккредитацию специалиста, первичную специализированную аккредитацию специалиста по соответствующей специальности, осуществляется наставничество в сфере здравоохранения </a:t>
            </a:r>
            <a:r>
              <a:rPr lang="ru-RU" sz="2150" dirty="0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не более трех лет. В период наставничества в сфере здравоохранения лица, получившие медицинское образование по договору о целевом обучении, осуществляют медицинскую деятельность по основному месту работы в организациях, в которые указанные лица трудоустроены в соответствии с таким договором, иные лица осуществляют медицинскую деятельность по основному месту работы в медицинских организациях, участвующих в реализации программы государственных гарантий бесплатного оказания гражданам медицинской помощи. </a:t>
            </a:r>
            <a:r>
              <a:rPr lang="ru-RU" sz="2150" dirty="0">
                <a:solidFill>
                  <a:srgbClr val="339966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По окончании периода наставничества в сфере здравоохранения лица, в отношении которых осуществлялось данное наставничество, подлежат периодической аккредитации специалиста.</a:t>
            </a:r>
            <a:endParaRPr lang="ru-RU" sz="2150" dirty="0">
              <a:solidFill>
                <a:srgbClr val="339966"/>
              </a:solidFill>
              <a:effectLst/>
              <a:latin typeface="Arial Narrow" panose="020B0606020202030204" pitchFamily="34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563245" y="1805305"/>
            <a:ext cx="3559175" cy="1415415"/>
          </a:xfrm>
          <a:prstGeom prst="rect">
            <a:avLst/>
          </a:prstGeom>
          <a:solidFill>
            <a:srgbClr val="D4E4D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>
              <a:lnSpc>
                <a:spcPct val="90000"/>
              </a:lnSpc>
            </a:pPr>
            <a:r>
              <a:rPr lang="ru-RU" sz="2300" kern="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Определены лица, в отношении которых реализуется наставничество в сфере здравоохранения </a:t>
            </a:r>
            <a:endParaRPr lang="ru-RU" sz="2300" kern="0" dirty="0">
              <a:solidFill>
                <a:srgbClr val="000000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191000" y="1768475"/>
            <a:ext cx="7452995" cy="1543685"/>
          </a:xfrm>
          <a:prstGeom prst="rect">
            <a:avLst/>
          </a:prstGeom>
          <a:noFill/>
          <a:ln w="19050">
            <a:solidFill>
              <a:srgbClr val="70D2BF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ru-RU" sz="2100" kern="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Граждане, получившие медицинское образование по образовательным программам СПО, специалитет, ординатура, и впервые прошедших первичную аккредитацию специалиста, первичную специализированную аккредитацию специалиста по соответствующей специальности</a:t>
            </a:r>
            <a:endParaRPr lang="ru-RU" sz="2100" kern="0" dirty="0">
              <a:solidFill>
                <a:srgbClr val="000000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05485" y="932815"/>
            <a:ext cx="10834370" cy="76835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200" b="1" kern="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Приказ Минздрава России от 05.03.2026 № 167н</a:t>
            </a:r>
            <a:endParaRPr lang="ru-RU" sz="2200" b="1" kern="0" dirty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r>
              <a:rPr lang="ru-RU" sz="2200" b="1" kern="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«Об утверждении Положения о наставничестве в сфере здравоохранения» </a:t>
            </a:r>
            <a:endParaRPr lang="ru-RU" sz="22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63245" y="3324860"/>
            <a:ext cx="3559175" cy="1374775"/>
          </a:xfrm>
          <a:prstGeom prst="rect">
            <a:avLst/>
          </a:prstGeom>
          <a:solidFill>
            <a:srgbClr val="D4E4D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>
              <a:lnSpc>
                <a:spcPct val="90000"/>
              </a:lnSpc>
            </a:pPr>
            <a:r>
              <a:rPr lang="ru-RU" sz="2300" kern="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Установлен максимальный срок наставничества в сфере здравоохранения </a:t>
            </a:r>
            <a:endParaRPr lang="ru-RU" sz="2300" kern="0" dirty="0">
              <a:solidFill>
                <a:srgbClr val="000000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ru-RU" sz="2300" kern="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(3 года)</a:t>
            </a:r>
            <a:endParaRPr lang="ru-RU" sz="2300" kern="0" dirty="0">
              <a:solidFill>
                <a:srgbClr val="000000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213860" y="3676015"/>
            <a:ext cx="7452995" cy="671830"/>
          </a:xfrm>
          <a:prstGeom prst="rect">
            <a:avLst/>
          </a:prstGeom>
          <a:noFill/>
          <a:ln w="19050">
            <a:solidFill>
              <a:srgbClr val="70D2BF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ru-RU" sz="2100" kern="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Дифференцированные сроки наставничества  от 1 года до 3 лет </a:t>
            </a:r>
            <a:endParaRPr lang="ru-RU" sz="2100" kern="0" dirty="0">
              <a:solidFill>
                <a:srgbClr val="000000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ru-RU" sz="2100" b="1" kern="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Приказ Минздрава России от 05.03.2026 № 166н</a:t>
            </a:r>
            <a:endParaRPr lang="ru-RU" sz="2100" b="1" kern="0" dirty="0">
              <a:solidFill>
                <a:srgbClr val="000000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63245" y="4783455"/>
            <a:ext cx="3559175" cy="1345565"/>
          </a:xfrm>
          <a:prstGeom prst="rect">
            <a:avLst/>
          </a:prstGeom>
          <a:solidFill>
            <a:srgbClr val="D4E4D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>
              <a:lnSpc>
                <a:spcPct val="90000"/>
              </a:lnSpc>
            </a:pPr>
            <a:r>
              <a:rPr lang="ru-RU" sz="2300" kern="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Определены организации, в которых реализуется наставничество в сфере здравоохранения</a:t>
            </a:r>
            <a:endParaRPr lang="ru-RU" sz="2300" kern="0" dirty="0">
              <a:solidFill>
                <a:srgbClr val="000000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214495" y="4783455"/>
            <a:ext cx="7452995" cy="962660"/>
          </a:xfrm>
          <a:prstGeom prst="rect">
            <a:avLst/>
          </a:prstGeom>
          <a:noFill/>
          <a:ln w="19050">
            <a:solidFill>
              <a:srgbClr val="70D2BF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ru-RU" sz="2100" dirty="0">
                <a:latin typeface="Arial Narrow" panose="020B0606020202030204" pitchFamily="34" charset="0"/>
                <a:cs typeface="Times New Roman" panose="02020603050405020304" pitchFamily="18" charset="0"/>
              </a:rPr>
              <a:t>Медицинские организации, реализующие</a:t>
            </a:r>
            <a:r>
              <a:rPr lang="ru-RU" sz="2100" dirty="0">
                <a:latin typeface="Arial Narrow" panose="020B0606020202030204" pitchFamily="34" charset="0"/>
                <a:ea typeface="Times New Roman" panose="02020603050405020304" pitchFamily="18" charset="0"/>
              </a:rPr>
              <a:t> программы государственных гарантий бесплатного оказания гражданам медицинской помощи</a:t>
            </a:r>
            <a:r>
              <a:rPr lang="ru-RU" sz="2100" dirty="0"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endParaRPr lang="ru-RU" sz="21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213860" y="5828665"/>
            <a:ext cx="7453630" cy="381635"/>
          </a:xfrm>
          <a:prstGeom prst="rect">
            <a:avLst/>
          </a:prstGeom>
          <a:noFill/>
          <a:ln w="19050">
            <a:solidFill>
              <a:srgbClr val="70D2BF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ru-RU" sz="2100" dirty="0">
                <a:latin typeface="Arial Narrow" panose="020B0606020202030204" pitchFamily="34" charset="0"/>
                <a:cs typeface="Times New Roman" panose="02020603050405020304" pitchFamily="18" charset="0"/>
              </a:rPr>
              <a:t>Медицинские организации, заключившие договор о целевом обучении</a:t>
            </a:r>
            <a:endParaRPr lang="ru-RU" sz="21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613535" y="129540"/>
            <a:ext cx="9041130" cy="76835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200" b="1" dirty="0">
                <a:latin typeface="Cambria" panose="02040503050406030204" pitchFamily="18" charset="0"/>
                <a:ea typeface="Cambria" panose="02040503050406030204" pitchFamily="18" charset="0"/>
              </a:rPr>
              <a:t>Федеральный закон от 21.11.2011 № 323-ФЗ</a:t>
            </a:r>
            <a:br>
              <a:rPr lang="ru-RU" sz="2200" b="1" dirty="0"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ru-RU" sz="2200" b="1" dirty="0">
                <a:latin typeface="Cambria" panose="02040503050406030204" pitchFamily="18" charset="0"/>
                <a:ea typeface="Cambria" panose="02040503050406030204" pitchFamily="18" charset="0"/>
              </a:rPr>
              <a:t>«Об основах охраны здоровья граждан в Российской Федерации»</a:t>
            </a:r>
            <a:endParaRPr lang="ru-RU" sz="22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648335" y="1587500"/>
            <a:ext cx="11053445" cy="76835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200" b="1" kern="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Приказ Минздрава России от 05.03.2026 № 167н</a:t>
            </a:r>
            <a:endParaRPr lang="ru-RU" sz="2200" b="1" kern="0" dirty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r>
              <a:rPr lang="ru-RU" sz="2200" b="1" kern="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«Об утверждении Положения о наставничестве в сфере здравоохранения» </a:t>
            </a:r>
            <a:endParaRPr lang="ru-RU" sz="22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58190" y="642620"/>
            <a:ext cx="10768965" cy="76835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200" b="1" dirty="0">
                <a:latin typeface="Cambria" panose="02040503050406030204" pitchFamily="18" charset="0"/>
                <a:ea typeface="Cambria" panose="02040503050406030204" pitchFamily="18" charset="0"/>
              </a:rPr>
              <a:t>Федеральный закон от 21.11.2011 № 323-ФЗ</a:t>
            </a:r>
            <a:br>
              <a:rPr lang="ru-RU" sz="2200" b="1" dirty="0"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ru-RU" sz="2200" b="1" dirty="0">
                <a:latin typeface="Cambria" panose="02040503050406030204" pitchFamily="18" charset="0"/>
                <a:ea typeface="Cambria" panose="02040503050406030204" pitchFamily="18" charset="0"/>
              </a:rPr>
              <a:t>«Об основах охраны здоровья граждан в Российской Федерации»</a:t>
            </a:r>
            <a:endParaRPr lang="ru-RU" sz="22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57651" y="2668796"/>
            <a:ext cx="2865472" cy="1075039"/>
          </a:xfrm>
          <a:prstGeom prst="rect">
            <a:avLst/>
          </a:prstGeom>
          <a:solidFill>
            <a:srgbClr val="D4E4D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noAutofit/>
          </a:bodyPr>
          <a:lstStyle/>
          <a:p>
            <a:r>
              <a:rPr lang="ru-RU" sz="2300" kern="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Определен формат наставничества</a:t>
            </a:r>
            <a:endParaRPr lang="ru-RU" sz="2300" kern="0" dirty="0">
              <a:solidFill>
                <a:srgbClr val="000000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47869" y="2668756"/>
            <a:ext cx="2190301" cy="461665"/>
          </a:xfrm>
          <a:prstGeom prst="rect">
            <a:avLst/>
          </a:prstGeom>
          <a:noFill/>
          <a:ln w="19050">
            <a:solidFill>
              <a:srgbClr val="70D2BF"/>
            </a:solidFill>
          </a:ln>
        </p:spPr>
        <p:txBody>
          <a:bodyPr wrap="square">
            <a:spAutoFit/>
          </a:bodyPr>
          <a:lstStyle/>
          <a:p>
            <a:r>
              <a:rPr lang="ru-RU" sz="2400" dirty="0">
                <a:latin typeface="Arial Narrow" panose="020B0606020202030204" pitchFamily="34" charset="0"/>
                <a:cs typeface="Times New Roman" panose="02020603050405020304" pitchFamily="18" charset="0"/>
              </a:rPr>
              <a:t>Очное </a:t>
            </a:r>
            <a:endParaRPr lang="ru-RU" sz="24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48504" y="3228033"/>
            <a:ext cx="3156844" cy="461665"/>
          </a:xfrm>
          <a:prstGeom prst="rect">
            <a:avLst/>
          </a:prstGeom>
          <a:noFill/>
          <a:ln w="19050">
            <a:solidFill>
              <a:srgbClr val="70D2BF"/>
            </a:solidFill>
          </a:ln>
        </p:spPr>
        <p:txBody>
          <a:bodyPr wrap="square">
            <a:spAutoFit/>
          </a:bodyPr>
          <a:lstStyle/>
          <a:p>
            <a:r>
              <a:rPr lang="ru-RU" sz="2400" dirty="0">
                <a:latin typeface="Arial Narrow" panose="020B0606020202030204" pitchFamily="34" charset="0"/>
                <a:cs typeface="Times New Roman" panose="02020603050405020304" pitchFamily="18" charset="0"/>
              </a:rPr>
              <a:t>Дистанционное</a:t>
            </a:r>
            <a:endParaRPr lang="ru-RU" sz="24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7650" y="3974465"/>
            <a:ext cx="2865473" cy="1173613"/>
          </a:xfrm>
          <a:prstGeom prst="rect">
            <a:avLst/>
          </a:prstGeom>
          <a:solidFill>
            <a:srgbClr val="D4E4D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r>
              <a:rPr lang="ru-RU" sz="2300" kern="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Определены требования</a:t>
            </a:r>
            <a:br>
              <a:rPr lang="ru-RU" sz="2300" kern="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</a:br>
            <a:r>
              <a:rPr lang="ru-RU" sz="2300" kern="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к наставнику</a:t>
            </a:r>
            <a:r>
              <a:rPr lang="ru-RU" sz="2400" kern="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endParaRPr lang="ru-RU" sz="2400" kern="0" dirty="0">
              <a:solidFill>
                <a:srgbClr val="000000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47795" y="3989705"/>
            <a:ext cx="3782060" cy="1108710"/>
          </a:xfrm>
          <a:prstGeom prst="rect">
            <a:avLst/>
          </a:prstGeom>
          <a:noFill/>
          <a:ln w="19050">
            <a:solidFill>
              <a:srgbClr val="70D2BF"/>
            </a:solidFill>
          </a:ln>
        </p:spPr>
        <p:txBody>
          <a:bodyPr wrap="square" anchor="ctr">
            <a:noAutofit/>
          </a:bodyPr>
          <a:lstStyle/>
          <a:p>
            <a:r>
              <a:rPr lang="ru-RU" sz="2100" dirty="0">
                <a:latin typeface="Arial Narrow" panose="020B0606020202030204" pitchFamily="34" charset="0"/>
                <a:cs typeface="Times New Roman" panose="02020603050405020304" pitchFamily="18" charset="0"/>
              </a:rPr>
              <a:t>медицинский работник, имеющий соответствующую специальность (направление подготовки)</a:t>
            </a:r>
            <a:endParaRPr lang="ru-RU" sz="21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054340" y="3984625"/>
            <a:ext cx="3402330" cy="1108710"/>
          </a:xfrm>
          <a:prstGeom prst="rect">
            <a:avLst/>
          </a:prstGeom>
          <a:noFill/>
          <a:ln w="19050">
            <a:solidFill>
              <a:srgbClr val="70D2BF"/>
            </a:solidFill>
          </a:ln>
        </p:spPr>
        <p:txBody>
          <a:bodyPr wrap="square" anchor="ctr">
            <a:noAutofit/>
          </a:bodyPr>
          <a:lstStyle/>
          <a:p>
            <a:r>
              <a:rPr lang="ru-RU" sz="2100" dirty="0">
                <a:latin typeface="Arial Narrow" panose="020B0606020202030204" pitchFamily="34" charset="0"/>
                <a:cs typeface="Times New Roman" panose="02020603050405020304" pitchFamily="18" charset="0"/>
              </a:rPr>
              <a:t>руководитель (заместитель) медицинской организации (структурного подразделения)</a:t>
            </a:r>
            <a:endParaRPr lang="ru-RU" sz="21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TextBox 41"/>
          <p:cNvSpPr txBox="1"/>
          <p:nvPr/>
        </p:nvSpPr>
        <p:spPr>
          <a:xfrm>
            <a:off x="5062855" y="5588635"/>
            <a:ext cx="5450840" cy="458470"/>
          </a:xfrm>
          <a:prstGeom prst="rect">
            <a:avLst/>
          </a:prstGeom>
          <a:noFill/>
          <a:ln w="19050">
            <a:solidFill>
              <a:srgbClr val="70D2BF"/>
            </a:solidFill>
          </a:ln>
        </p:spPr>
        <p:txBody>
          <a:bodyPr wrap="square">
            <a:noAutofit/>
          </a:bodyPr>
          <a:lstStyle/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стаж медицинской деятельности не менее 5 лет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Левая фигурная скобка 46"/>
          <p:cNvSpPr/>
          <p:nvPr/>
        </p:nvSpPr>
        <p:spPr>
          <a:xfrm rot="16200000">
            <a:off x="7691311" y="2835116"/>
            <a:ext cx="194915" cy="4941054"/>
          </a:xfrm>
          <a:prstGeom prst="leftBrace">
            <a:avLst>
              <a:gd name="adj1" fmla="val 55979"/>
              <a:gd name="adj2" fmla="val 52197"/>
            </a:avLst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1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3988164" y="204300"/>
            <a:ext cx="7892321" cy="694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70000"/>
              </a:lnSpc>
            </a:pPr>
            <a:r>
              <a:rPr lang="ru-RU" sz="2800" b="1" dirty="0">
                <a:latin typeface="Cambria" panose="02040503050406030204" pitchFamily="18" charset="0"/>
                <a:ea typeface="Cambria" panose="02040503050406030204" pitchFamily="18" charset="0"/>
              </a:rPr>
              <a:t>Сроки осуществления </a:t>
            </a:r>
            <a:endParaRPr lang="ru-RU" sz="2800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>
              <a:lnSpc>
                <a:spcPct val="70000"/>
              </a:lnSpc>
            </a:pPr>
            <a:r>
              <a:rPr lang="ru-RU" sz="2800" b="1" dirty="0">
                <a:latin typeface="Cambria" panose="02040503050406030204" pitchFamily="18" charset="0"/>
                <a:ea typeface="Cambria" panose="02040503050406030204" pitchFamily="18" charset="0"/>
              </a:rPr>
              <a:t>наставничества</a:t>
            </a:r>
            <a:endParaRPr lang="ru-RU" sz="28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593090" y="1020445"/>
          <a:ext cx="10808335" cy="496125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01745"/>
                <a:gridCol w="1618615"/>
                <a:gridCol w="2675255"/>
                <a:gridCol w="2712720"/>
              </a:tblGrid>
              <a:tr h="2723515">
                <a:tc>
                  <a:txBody>
                    <a:bodyPr/>
                    <a:lstStyle/>
                    <a:p>
                      <a:pPr algn="ctr"/>
                      <a:r>
                        <a:rPr lang="ru-RU" sz="1700" dirty="0"/>
                        <a:t>Специальность</a:t>
                      </a:r>
                      <a:endParaRPr lang="ru-RU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/>
                        <a:t>Срок наставничества</a:t>
                      </a:r>
                      <a:endParaRPr lang="ru-RU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700" dirty="0"/>
                        <a:t>Срок наставничества</a:t>
                      </a:r>
                      <a:r>
                        <a:rPr lang="ru-RU" sz="1700" dirty="0">
                          <a:effectLst/>
                        </a:rPr>
                        <a:t> для лиц, трудоустроившихся в медицинские организации, расположенные в сельских населенных пунктах, рабочих поселках, поселках городского типа, городах с населением</a:t>
                      </a:r>
                      <a:br>
                        <a:rPr lang="ru-RU" sz="1700" dirty="0">
                          <a:effectLst/>
                        </a:rPr>
                      </a:br>
                      <a:r>
                        <a:rPr lang="ru-RU" sz="1700" dirty="0">
                          <a:effectLst/>
                        </a:rPr>
                        <a:t>до 50 тыс. человек</a:t>
                      </a:r>
                      <a:endParaRPr lang="ru-RU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Срок наставничества для лиц, трудоустроившихся в медицинские организации, расположенные на территории Донецкой Народной Республики, Луганской Народной Республики, Запорожской области и Херсонской области</a:t>
                      </a:r>
                      <a:endParaRPr lang="ru-RU" sz="1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479261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ru-RU" sz="220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31.02.01 Лечебное дело</a:t>
                      </a:r>
                      <a:endParaRPr lang="ru-RU" sz="2200" dirty="0"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220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2 года</a:t>
                      </a:r>
                      <a:endParaRPr lang="ru-RU" sz="2200" dirty="0"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220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1 год</a:t>
                      </a:r>
                      <a:endParaRPr lang="ru-RU" sz="2200" dirty="0"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220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1 год</a:t>
                      </a:r>
                      <a:endParaRPr lang="ru-RU" sz="2200" dirty="0"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9370" marR="39370" marT="64770" marB="64770"/>
                </a:tc>
              </a:tr>
              <a:tr h="479261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buNone/>
                      </a:pPr>
                      <a:r>
                        <a:rPr lang="ru-RU" sz="2200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+mn-cs"/>
                        </a:rPr>
                        <a:t>31.02.02 Акушерское дело</a:t>
                      </a:r>
                      <a:endParaRPr lang="ru-RU" sz="2200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220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2 года</a:t>
                      </a:r>
                      <a:endParaRPr lang="ru-RU" sz="2200" dirty="0"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220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1 год</a:t>
                      </a:r>
                      <a:endParaRPr lang="ru-RU" sz="2200" dirty="0"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220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1 год</a:t>
                      </a:r>
                      <a:endParaRPr lang="ru-RU" sz="2200" dirty="0"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9370" marR="39370" marT="64770" marB="64770"/>
                </a:tc>
              </a:tr>
              <a:tr h="479261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buNone/>
                      </a:pPr>
                      <a:r>
                        <a:rPr lang="ru-RU" sz="2200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+mn-cs"/>
                        </a:rPr>
                        <a:t>31.02.03 Лабораторная диагностика</a:t>
                      </a:r>
                      <a:endParaRPr lang="ru-RU" sz="2200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220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1,5 года</a:t>
                      </a:r>
                      <a:endParaRPr lang="ru-RU" sz="2200" dirty="0"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220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1 год</a:t>
                      </a:r>
                      <a:endParaRPr lang="ru-RU" sz="2200" dirty="0"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220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1 год</a:t>
                      </a:r>
                      <a:endParaRPr lang="ru-RU" sz="2200" dirty="0"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9370" marR="39370" marT="64770" marB="64770"/>
                </a:tc>
              </a:tr>
              <a:tr h="479261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buNone/>
                      </a:pPr>
                      <a:r>
                        <a:rPr lang="ru-RU" sz="2200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+mn-cs"/>
                        </a:rPr>
                        <a:t>34.02.01 Сестринское дело</a:t>
                      </a:r>
                      <a:endParaRPr lang="ru-RU" sz="2200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buNone/>
                      </a:pPr>
                      <a:r>
                        <a:rPr lang="ru-RU" sz="2200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+mn-cs"/>
                        </a:rPr>
                        <a:t>2 года</a:t>
                      </a:r>
                      <a:endParaRPr lang="ru-RU" sz="2200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buNone/>
                      </a:pPr>
                      <a:r>
                        <a:rPr lang="ru-RU" sz="2200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+mn-cs"/>
                        </a:rPr>
                        <a:t>1 год</a:t>
                      </a:r>
                      <a:endParaRPr lang="ru-RU" sz="2200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buNone/>
                      </a:pPr>
                      <a:r>
                        <a:rPr lang="ru-RU" sz="2200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+mn-cs"/>
                        </a:rPr>
                        <a:t>1 год</a:t>
                      </a:r>
                      <a:endParaRPr lang="ru-RU" sz="2200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39370" marR="39370" marT="64770" marB="64770"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Таблица 13"/>
          <p:cNvGraphicFramePr>
            <a:graphicFrameLocks noGrp="1"/>
          </p:cNvGraphicFramePr>
          <p:nvPr/>
        </p:nvGraphicFramePr>
        <p:xfrm>
          <a:off x="600279" y="898308"/>
          <a:ext cx="10782300" cy="5227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763010"/>
                <a:gridCol w="1623060"/>
                <a:gridCol w="2628265"/>
                <a:gridCol w="2767965"/>
              </a:tblGrid>
              <a:tr h="2519045">
                <a:tc>
                  <a:txBody>
                    <a:bodyPr/>
                    <a:lstStyle/>
                    <a:p>
                      <a:pPr algn="ctr"/>
                      <a:r>
                        <a:rPr lang="ru-RU" sz="1700" dirty="0"/>
                        <a:t>Специальность</a:t>
                      </a:r>
                      <a:endParaRPr lang="ru-RU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/>
                        <a:t>Срок наставничества</a:t>
                      </a:r>
                      <a:endParaRPr lang="ru-RU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700" dirty="0"/>
                        <a:t>Срок наставничества</a:t>
                      </a:r>
                      <a:r>
                        <a:rPr lang="ru-RU" sz="1700" dirty="0">
                          <a:effectLst/>
                        </a:rPr>
                        <a:t> для лиц, трудоустроившихся в медицинские организации, расположенные в сельских населенных пунктах, рабочих поселках, поселках городского типа, городах с населением</a:t>
                      </a:r>
                      <a:br>
                        <a:rPr lang="ru-RU" sz="1700" dirty="0">
                          <a:effectLst/>
                        </a:rPr>
                      </a:br>
                      <a:r>
                        <a:rPr lang="ru-RU" sz="1700" dirty="0">
                          <a:effectLst/>
                        </a:rPr>
                        <a:t>до 50 тыс. человек</a:t>
                      </a:r>
                      <a:endParaRPr lang="ru-RU" sz="17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Срок наставничества для лиц, трудоустроившихся в медицинские организации, расположенные на территории Донецкой Народной Республики, Луганской Народной Республики, Запорожской области и Херсонской области</a:t>
                      </a:r>
                      <a:endParaRPr lang="ru-RU" sz="1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165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buNone/>
                      </a:pPr>
                      <a:r>
                        <a:rPr lang="ru-RU" sz="1700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+mn-cs"/>
                        </a:rPr>
                        <a:t>31.02.05 Стоматология  ортопедическая</a:t>
                      </a:r>
                      <a:endParaRPr lang="ru-RU" sz="1700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70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1,5 года</a:t>
                      </a:r>
                      <a:endParaRPr lang="ru-RU" sz="1700" dirty="0"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70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1 год</a:t>
                      </a:r>
                      <a:endParaRPr lang="ru-RU" sz="1700" dirty="0"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70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1 год</a:t>
                      </a:r>
                      <a:endParaRPr lang="ru-RU" sz="1700" dirty="0"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9370" marR="39370" marT="64770" marB="64770"/>
                </a:tc>
              </a:tr>
              <a:tr h="370165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buNone/>
                      </a:pPr>
                      <a:r>
                        <a:rPr lang="ru-RU" sz="1700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+mn-cs"/>
                        </a:rPr>
                        <a:t>31.02.06 Стоматология профилактическая</a:t>
                      </a:r>
                      <a:endParaRPr lang="ru-RU" sz="1700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buNone/>
                      </a:pPr>
                      <a:r>
                        <a:rPr lang="ru-RU" sz="1700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+mn-cs"/>
                        </a:rPr>
                        <a:t>1,5 года</a:t>
                      </a:r>
                      <a:endParaRPr lang="ru-RU" sz="1700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buNone/>
                      </a:pPr>
                      <a:r>
                        <a:rPr lang="ru-RU" sz="1700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+mn-cs"/>
                        </a:rPr>
                        <a:t>1 год</a:t>
                      </a:r>
                      <a:endParaRPr lang="ru-RU" sz="1700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buNone/>
                      </a:pPr>
                      <a:r>
                        <a:rPr lang="ru-RU" sz="1700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+mn-cs"/>
                        </a:rPr>
                        <a:t>1 год</a:t>
                      </a:r>
                      <a:endParaRPr lang="ru-RU" sz="1700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39370" marR="39370" marT="64770" marB="64770"/>
                </a:tc>
              </a:tr>
              <a:tr h="370165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buNone/>
                      </a:pPr>
                      <a:r>
                        <a:rPr lang="ru-RU" sz="1700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+mn-cs"/>
                        </a:rPr>
                        <a:t>31.02.07 Стоматологическое дело</a:t>
                      </a:r>
                      <a:endParaRPr lang="ru-RU" sz="1700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buNone/>
                      </a:pPr>
                      <a:r>
                        <a:rPr lang="ru-RU" sz="1700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+mn-cs"/>
                        </a:rPr>
                        <a:t>2 года</a:t>
                      </a:r>
                      <a:endParaRPr lang="ru-RU" sz="1700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buNone/>
                      </a:pPr>
                      <a:r>
                        <a:rPr lang="ru-RU" sz="1700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+mn-cs"/>
                        </a:rPr>
                        <a:t>1 год</a:t>
                      </a:r>
                      <a:endParaRPr lang="ru-RU" sz="1700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buNone/>
                      </a:pPr>
                      <a:r>
                        <a:rPr lang="ru-RU" sz="1700" kern="120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+mn-cs"/>
                        </a:rPr>
                        <a:t>1 год</a:t>
                      </a:r>
                      <a:endParaRPr lang="ru-RU" sz="1700" kern="120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39370" marR="39370" marT="64770" marB="64770"/>
                </a:tc>
              </a:tr>
              <a:tr h="370165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buNone/>
                      </a:pPr>
                      <a:r>
                        <a:rPr lang="ru-RU" sz="1700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+mn-cs"/>
                        </a:rPr>
                        <a:t>32.02.01 Медико-профилактическое дело</a:t>
                      </a:r>
                      <a:endParaRPr lang="ru-RU" sz="1700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buNone/>
                      </a:pPr>
                      <a:r>
                        <a:rPr lang="ru-RU" sz="1700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+mn-cs"/>
                        </a:rPr>
                        <a:t>2 года</a:t>
                      </a:r>
                      <a:endParaRPr lang="ru-RU" sz="1700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buNone/>
                      </a:pPr>
                      <a:r>
                        <a:rPr lang="ru-RU" sz="1700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+mn-cs"/>
                        </a:rPr>
                        <a:t>1 год</a:t>
                      </a:r>
                      <a:endParaRPr lang="ru-RU" sz="1700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buNone/>
                      </a:pPr>
                      <a:r>
                        <a:rPr lang="ru-RU" sz="1700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+mn-cs"/>
                        </a:rPr>
                        <a:t>1 год</a:t>
                      </a:r>
                      <a:endParaRPr lang="ru-RU" sz="1700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39370" marR="39370" marT="64770" marB="64770"/>
                </a:tc>
              </a:tr>
              <a:tr h="370165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buNone/>
                      </a:pPr>
                      <a:r>
                        <a:rPr lang="ru-RU" sz="1700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+mn-cs"/>
                        </a:rPr>
                        <a:t>34.02.02 Медицинский массаж (для лиц с ограниченными возможностями здоровья по зрению)</a:t>
                      </a:r>
                      <a:endParaRPr lang="ru-RU" sz="1700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buNone/>
                      </a:pPr>
                      <a:r>
                        <a:rPr lang="ru-RU" sz="1700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+mn-cs"/>
                        </a:rPr>
                        <a:t>1,5 года</a:t>
                      </a:r>
                      <a:endParaRPr lang="ru-RU" sz="1700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buNone/>
                      </a:pPr>
                      <a:r>
                        <a:rPr lang="ru-RU" sz="1700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+mn-cs"/>
                        </a:rPr>
                        <a:t>1 год</a:t>
                      </a:r>
                      <a:endParaRPr lang="ru-RU" sz="1700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buNone/>
                      </a:pPr>
                      <a:r>
                        <a:rPr lang="ru-RU" sz="1700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+mn-cs"/>
                        </a:rPr>
                        <a:t>1 год</a:t>
                      </a:r>
                      <a:endParaRPr lang="ru-RU" sz="1700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39370" marR="39370" marT="64770" marB="64770"/>
                </a:tc>
              </a:tr>
            </a:tbl>
          </a:graphicData>
        </a:graphic>
      </p:graphicFrame>
      <p:sp>
        <p:nvSpPr>
          <p:cNvPr id="2" name="TextBox 8"/>
          <p:cNvSpPr txBox="1"/>
          <p:nvPr/>
        </p:nvSpPr>
        <p:spPr>
          <a:xfrm>
            <a:off x="3988164" y="204300"/>
            <a:ext cx="7892321" cy="694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70000"/>
              </a:lnSpc>
            </a:pPr>
            <a:r>
              <a:rPr lang="ru-RU" sz="2800" b="1" dirty="0">
                <a:latin typeface="Cambria" panose="02040503050406030204" pitchFamily="18" charset="0"/>
                <a:ea typeface="Cambria" panose="02040503050406030204" pitchFamily="18" charset="0"/>
              </a:rPr>
              <a:t>Сроки осуществления </a:t>
            </a:r>
            <a:endParaRPr lang="ru-RU" sz="2800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>
              <a:lnSpc>
                <a:spcPct val="70000"/>
              </a:lnSpc>
            </a:pPr>
            <a:r>
              <a:rPr lang="ru-RU" sz="2800" b="1" dirty="0">
                <a:latin typeface="Cambria" panose="02040503050406030204" pitchFamily="18" charset="0"/>
                <a:ea typeface="Cambria" panose="02040503050406030204" pitchFamily="18" charset="0"/>
              </a:rPr>
              <a:t>наставничества</a:t>
            </a:r>
            <a:endParaRPr lang="ru-RU" sz="28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0900" y="2766060"/>
            <a:ext cx="6957060" cy="1325880"/>
          </a:xfrm>
        </p:spPr>
        <p:txBody>
          <a:bodyPr>
            <a:noAutofit/>
          </a:bodyPr>
          <a:p>
            <a:r>
              <a:rPr lang="en-US" altLang="en-US" sz="3600" b="1"/>
              <a:t>Перечень медицинских организаций, участвующих в реализации территориальной программы государственных гарантий бесплатного оказания гражданам медицинской помощи Кировской области и реализующих наставничество</a:t>
            </a:r>
            <a:endParaRPr lang="en-US" altLang="en-US" sz="3600" b="1"/>
          </a:p>
        </p:txBody>
      </p:sp>
      <p:pic>
        <p:nvPicPr>
          <p:cNvPr id="3" name="Изображение 2" descr="qrcod_eKES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683500" y="1652270"/>
            <a:ext cx="3552825" cy="355282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145090"/>
            <a:ext cx="10515600" cy="1513707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latin typeface="Cambria" panose="02040503050406030204" pitchFamily="18" charset="0"/>
                <a:ea typeface="Cambria" panose="02040503050406030204" pitchFamily="18" charset="0"/>
              </a:rPr>
              <a:t>Федеральный закон от 21.11.2011 № 323-ФЗ</a:t>
            </a:r>
            <a:br>
              <a:rPr lang="ru-RU" sz="2800" b="1" dirty="0"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ru-RU" sz="2800" b="1" dirty="0">
                <a:latin typeface="Cambria" panose="02040503050406030204" pitchFamily="18" charset="0"/>
                <a:ea typeface="Cambria" panose="02040503050406030204" pitchFamily="18" charset="0"/>
              </a:rPr>
              <a:t>«Об основах охраны здоровья граждан в Российской Федерации»</a:t>
            </a:r>
            <a:br>
              <a:rPr lang="ru-RU" sz="2800" b="1" dirty="0">
                <a:latin typeface="Cambria" panose="02040503050406030204" pitchFamily="18" charset="0"/>
                <a:ea typeface="Cambria" panose="02040503050406030204" pitchFamily="18" charset="0"/>
              </a:rPr>
            </a:br>
            <a:endParaRPr lang="ru-RU" sz="28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8201" y="2765534"/>
            <a:ext cx="10318340" cy="25533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42900" algn="just">
              <a:spcBef>
                <a:spcPts val="1200"/>
              </a:spcBef>
              <a:buNone/>
            </a:pPr>
            <a:r>
              <a:rPr lang="ru-RU" sz="3200" dirty="0">
                <a:solidFill>
                  <a:schemeClr val="tx1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В случае, если наставничество в сфере здравоохранения не осуществлялось либо осуществлялось менее установленного срока, повторно проводится первичная аккредитация специалиста, первичная специализированная аккредитация специалиста </a:t>
            </a:r>
            <a:endParaRPr lang="ru-RU" sz="3200" dirty="0">
              <a:solidFill>
                <a:schemeClr val="tx1"/>
              </a:solidFill>
              <a:effectLst/>
              <a:latin typeface="Arial Narrow" panose="020B0606020202030204" pitchFamily="34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ags/tag1.xml><?xml version="1.0" encoding="utf-8"?>
<p:tagLst xmlns:p="http://schemas.openxmlformats.org/presentationml/2006/main">
  <p:tag name="TABLE_ENDDRAG_ORIGIN_RECT" val="854*390"/>
  <p:tag name="TABLE_ENDDRAG_RECT" val="43*80*854*390"/>
</p:tagLst>
</file>

<file path=ppt/theme/theme1.xml><?xml version="1.0" encoding="utf-8"?>
<a:theme xmlns:a="http://schemas.openxmlformats.org/drawingml/2006/main" name="Тема Office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4790</Words>
  <Application>WPS Presentation</Application>
  <PresentationFormat>Широкоэкранный</PresentationFormat>
  <Paragraphs>148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21" baseType="lpstr">
      <vt:lpstr>Arial</vt:lpstr>
      <vt:lpstr>SimSun</vt:lpstr>
      <vt:lpstr>Wingdings</vt:lpstr>
      <vt:lpstr>Cambria</vt:lpstr>
      <vt:lpstr>Arial Narrow</vt:lpstr>
      <vt:lpstr>Times New Roman</vt:lpstr>
      <vt:lpstr>Calibri</vt:lpstr>
      <vt:lpstr>Microsoft YaHei</vt:lpstr>
      <vt:lpstr>Arial Unicode MS</vt:lpstr>
      <vt:lpstr>Calibri Light</vt:lpstr>
      <vt:lpstr>Aptos</vt:lpstr>
      <vt:lpstr>Segoe UI</vt:lpstr>
      <vt:lpstr>Тема Office</vt:lpstr>
      <vt:lpstr>НАСТАВНИЧЕСТВО В СФЕРЕ ЗДРАВООХРАНЕНИЯ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Перечень медицинских организаций, участвующих в реализации территориальной программы государственных гарантий бесплатного оказания гражданам медицинской помощи Кировской области и реализующих наставничество</vt:lpstr>
      <vt:lpstr>Федеральный закон от 21.11.2011 № 323-ФЗ «Об основах охраны здоровья граждан в Российской Федерации»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Минимализм деловой, шаблон презентации с сайта presentation-creation.ru</dc:title>
  <dc:creator>User Obstinate</dc:creator>
  <cp:lastModifiedBy>WPS_1776320803</cp:lastModifiedBy>
  <cp:revision>42</cp:revision>
  <dcterms:created xsi:type="dcterms:W3CDTF">2024-11-04T08:17:00Z</dcterms:created>
  <dcterms:modified xsi:type="dcterms:W3CDTF">2026-05-28T07:18:21Z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4BF0C98C285144278D059090420397CC_13</vt:lpwstr>
  </property>
  <property fmtid="{D5CDD505-2E9C-101B-9397-08002B2CF9AE}" pid="3" name="KSOProductBuildVer">
    <vt:lpwstr>1049-12.1.0.26372</vt:lpwstr>
  </property>
</Properties>
</file>