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79" r:id="rId3"/>
    <p:sldId id="257" r:id="rId4"/>
    <p:sldId id="276" r:id="rId5"/>
    <p:sldId id="280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7" r:id="rId21"/>
    <p:sldId id="272" r:id="rId22"/>
    <p:sldId id="273" r:id="rId23"/>
    <p:sldId id="278" r:id="rId24"/>
    <p:sldId id="274" r:id="rId25"/>
    <p:sldId id="275" r:id="rId26"/>
  </p:sldIdLst>
  <p:sldSz cx="9144000" cy="6858000" type="screen4x3"/>
  <p:notesSz cx="6858000" cy="9144000"/>
  <p:embeddedFontLst>
    <p:embeddedFont>
      <p:font typeface="Bookman Old Style" pitchFamily="18" charset="0"/>
      <p:regular r:id="rId28"/>
      <p:bold r:id="rId29"/>
      <p:italic r:id="rId30"/>
      <p:boldItalic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Montserrat" charset="-52"/>
      <p:regular r:id="rId36"/>
      <p:bold r:id="rId37"/>
      <p:italic r:id="rId38"/>
      <p:boldItalic r:id="rId39"/>
    </p:embeddedFont>
    <p:embeddedFont>
      <p:font typeface="Oswald" charset="-52"/>
      <p:regular r:id="rId40"/>
      <p:bold r:id="rId41"/>
    </p:embeddedFont>
    <p:embeddedFont>
      <p:font typeface="Playfair Display" charset="-52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jeT72k5Tdgsx4Tr+Y5+/nlyQkJ7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0913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28299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8172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1200532c8eb_0_4"/>
          <p:cNvSpPr/>
          <p:nvPr/>
        </p:nvSpPr>
        <p:spPr>
          <a:xfrm>
            <a:off x="4286250" y="0"/>
            <a:ext cx="723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g1200532c8eb_0_4"/>
          <p:cNvSpPr/>
          <p:nvPr/>
        </p:nvSpPr>
        <p:spPr>
          <a:xfrm>
            <a:off x="4358475" y="0"/>
            <a:ext cx="38532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g1200532c8eb_0_4"/>
          <p:cNvSpPr txBox="1">
            <a:spLocks noGrp="1"/>
          </p:cNvSpPr>
          <p:nvPr>
            <p:ph type="ctrTitle"/>
          </p:nvPr>
        </p:nvSpPr>
        <p:spPr>
          <a:xfrm>
            <a:off x="344250" y="1871800"/>
            <a:ext cx="8455500" cy="28623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7" name="Google Shape;17;g1200532c8eb_0_4"/>
          <p:cNvSpPr txBox="1">
            <a:spLocks noGrp="1"/>
          </p:cNvSpPr>
          <p:nvPr>
            <p:ph type="subTitle" idx="1"/>
          </p:nvPr>
        </p:nvSpPr>
        <p:spPr>
          <a:xfrm>
            <a:off x="344250" y="4734200"/>
            <a:ext cx="4910100" cy="7704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8" name="Google Shape;18;g1200532c8eb_0_4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1200532c8eb_0_43"/>
          <p:cNvSpPr txBox="1">
            <a:spLocks noGrp="1"/>
          </p:cNvSpPr>
          <p:nvPr>
            <p:ph type="title" hasCustomPrompt="1"/>
          </p:nvPr>
        </p:nvSpPr>
        <p:spPr>
          <a:xfrm>
            <a:off x="311700" y="1333233"/>
            <a:ext cx="8520600" cy="286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g1200532c8eb_0_43"/>
          <p:cNvSpPr txBox="1">
            <a:spLocks noGrp="1"/>
          </p:cNvSpPr>
          <p:nvPr>
            <p:ph type="body" idx="1"/>
          </p:nvPr>
        </p:nvSpPr>
        <p:spPr>
          <a:xfrm>
            <a:off x="311700" y="43045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55" name="Google Shape;55;g1200532c8eb_0_43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00532c8eb_0_47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200532c8eb_0_4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g1200532c8eb_0_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g1200532c8eb_0_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g1200532c8eb_0_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g1200532c8eb_0_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4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g1200532c8eb_0_10"/>
          <p:cNvSpPr/>
          <p:nvPr/>
        </p:nvSpPr>
        <p:spPr>
          <a:xfrm rot="5400000">
            <a:off x="4543650" y="744450"/>
            <a:ext cx="567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g1200532c8eb_0_10"/>
          <p:cNvSpPr txBox="1">
            <a:spLocks noGrp="1"/>
          </p:cNvSpPr>
          <p:nvPr>
            <p:ph type="title"/>
          </p:nvPr>
        </p:nvSpPr>
        <p:spPr>
          <a:xfrm>
            <a:off x="344250" y="1871800"/>
            <a:ext cx="8455500" cy="28623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22" name="Google Shape;22;g1200532c8eb_0_10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1200532c8eb_0_1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g1200532c8eb_0_14"/>
          <p:cNvSpPr txBox="1">
            <a:spLocks noGrp="1"/>
          </p:cNvSpPr>
          <p:nvPr>
            <p:ph type="body" idx="1"/>
          </p:nvPr>
        </p:nvSpPr>
        <p:spPr>
          <a:xfrm>
            <a:off x="311700" y="1645433"/>
            <a:ext cx="8520600" cy="44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g1200532c8eb_0_14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1200532c8eb_0_1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g1200532c8eb_0_18"/>
          <p:cNvSpPr txBox="1">
            <a:spLocks noGrp="1"/>
          </p:cNvSpPr>
          <p:nvPr>
            <p:ph type="body" idx="1"/>
          </p:nvPr>
        </p:nvSpPr>
        <p:spPr>
          <a:xfrm>
            <a:off x="311700" y="1645400"/>
            <a:ext cx="3999900" cy="44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g1200532c8eb_0_18"/>
          <p:cNvSpPr txBox="1">
            <a:spLocks noGrp="1"/>
          </p:cNvSpPr>
          <p:nvPr>
            <p:ph type="body" idx="2"/>
          </p:nvPr>
        </p:nvSpPr>
        <p:spPr>
          <a:xfrm>
            <a:off x="4832400" y="1645400"/>
            <a:ext cx="3999900" cy="44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g1200532c8eb_0_18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1200532c8eb_0_2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g1200532c8eb_0_23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1200532c8eb_0_26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g1200532c8eb_0_26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g1200532c8eb_0_26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1200532c8eb_0_30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87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41" name="Google Shape;41;g1200532c8eb_0_30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1200532c8eb_0_33"/>
          <p:cNvSpPr/>
          <p:nvPr/>
        </p:nvSpPr>
        <p:spPr>
          <a:xfrm>
            <a:off x="4572000" y="-100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4" name="Google Shape;44;g1200532c8eb_0_33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g1200532c8eb_0_33"/>
          <p:cNvSpPr txBox="1">
            <a:spLocks noGrp="1"/>
          </p:cNvSpPr>
          <p:nvPr>
            <p:ph type="title"/>
          </p:nvPr>
        </p:nvSpPr>
        <p:spPr>
          <a:xfrm>
            <a:off x="265500" y="1442233"/>
            <a:ext cx="4045200" cy="238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6" name="Google Shape;46;g1200532c8eb_0_33"/>
          <p:cNvSpPr txBox="1">
            <a:spLocks noGrp="1"/>
          </p:cNvSpPr>
          <p:nvPr>
            <p:ph type="subTitle" idx="1"/>
          </p:nvPr>
        </p:nvSpPr>
        <p:spPr>
          <a:xfrm>
            <a:off x="265500" y="3895201"/>
            <a:ext cx="40452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7" name="Google Shape;47;g1200532c8eb_0_33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8" name="Google Shape;48;g1200532c8eb_0_33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1200532c8eb_0_4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>
            <a:endParaRPr/>
          </a:p>
        </p:txBody>
      </p:sp>
      <p:sp>
        <p:nvSpPr>
          <p:cNvPr id="51" name="Google Shape;51;g1200532c8eb_0_40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op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200532c8eb_0_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" name="Google Shape;11;g1200532c8eb_0_0"/>
          <p:cNvSpPr txBox="1">
            <a:spLocks noGrp="1"/>
          </p:cNvSpPr>
          <p:nvPr>
            <p:ph type="body" idx="1"/>
          </p:nvPr>
        </p:nvSpPr>
        <p:spPr>
          <a:xfrm>
            <a:off x="311700" y="1645433"/>
            <a:ext cx="8520600" cy="44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2" name="Google Shape;12;g1200532c8eb_0_0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slide" Target="slide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slide" Target="slide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" Target="slide6.xml"/><Relationship Id="rId7" Type="http://schemas.openxmlformats.org/officeDocument/2006/relationships/slide" Target="slide1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5.xml"/><Relationship Id="rId5" Type="http://schemas.openxmlformats.org/officeDocument/2006/relationships/slide" Target="slide12.xml"/><Relationship Id="rId4" Type="http://schemas.openxmlformats.org/officeDocument/2006/relationships/slide" Target="slide9.xml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11.xml"/><Relationship Id="rId4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" Target="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"/>
          <p:cNvSpPr txBox="1">
            <a:spLocks noGrp="1"/>
          </p:cNvSpPr>
          <p:nvPr>
            <p:ph type="ctrTitle"/>
          </p:nvPr>
        </p:nvSpPr>
        <p:spPr>
          <a:xfrm>
            <a:off x="344250" y="1959429"/>
            <a:ext cx="8455500" cy="2710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man Old Style"/>
              <a:buNone/>
            </a:pPr>
            <a:r>
              <a:rPr lang="ru-RU" sz="4000" b="1" dirty="0">
                <a:latin typeface="Bookman Old Style"/>
                <a:ea typeface="Bookman Old Style"/>
                <a:cs typeface="Bookman Old Style"/>
                <a:sym typeface="Bookman Old Style"/>
              </a:rPr>
              <a:t>КОПЫСОВА </a:t>
            </a:r>
            <a:br>
              <a:rPr lang="ru-RU" sz="4000" b="1" dirty="0"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ru-RU" sz="4000" b="1" dirty="0">
                <a:latin typeface="Bookman Old Style"/>
                <a:ea typeface="Bookman Old Style"/>
                <a:cs typeface="Bookman Old Style"/>
                <a:sym typeface="Bookman Old Style"/>
              </a:rPr>
              <a:t>НАДЕЖДА ВЛАДИМИРОВНА</a:t>
            </a:r>
            <a:endParaRPr dirty="0"/>
          </a:p>
        </p:txBody>
      </p:sp>
      <p:sp>
        <p:nvSpPr>
          <p:cNvPr id="69" name="Google Shape;69;p1"/>
          <p:cNvSpPr txBox="1">
            <a:spLocks noGrp="1"/>
          </p:cNvSpPr>
          <p:nvPr>
            <p:ph type="subTitle" idx="1"/>
          </p:nvPr>
        </p:nvSpPr>
        <p:spPr>
          <a:xfrm>
            <a:off x="1189646" y="4114800"/>
            <a:ext cx="6400800" cy="555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sz="2400" i="1" dirty="0">
                <a:solidFill>
                  <a:schemeClr val="bg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ПОРТФОЛИО 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70" name="Google Shape;70;p1"/>
          <p:cNvSpPr txBox="1"/>
          <p:nvPr/>
        </p:nvSpPr>
        <p:spPr>
          <a:xfrm>
            <a:off x="1043608" y="535708"/>
            <a:ext cx="72008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u="none" strike="noStrike" cap="none" dirty="0">
                <a:solidFill>
                  <a:schemeClr val="bg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КОГПОБУ </a:t>
            </a:r>
            <a:endParaRPr dirty="0">
              <a:solidFill>
                <a:schemeClr val="bg2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u="none" strike="noStrike" cap="none" dirty="0">
                <a:solidFill>
                  <a:schemeClr val="bg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«КИРОВСКИЙ МЕДИЦИНСКИЙ КОЛЛЕДЖ»</a:t>
            </a:r>
            <a:endParaRPr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ookman Old Style"/>
              <a:buNone/>
            </a:pPr>
            <a:r>
              <a:rPr lang="ru-RU" sz="4000">
                <a:latin typeface="Bookman Old Style"/>
                <a:ea typeface="Bookman Old Style"/>
                <a:cs typeface="Bookman Old Style"/>
                <a:sym typeface="Bookman Old Style"/>
              </a:rPr>
              <a:t>ЛИЧНЫЕ ДОСТИЖЕНИЯ</a:t>
            </a:r>
            <a:r>
              <a:rPr lang="ru-RU">
                <a:latin typeface="Bookman Old Style"/>
                <a:ea typeface="Bookman Old Style"/>
                <a:cs typeface="Bookman Old Style"/>
                <a:sym typeface="Bookman Old Style"/>
              </a:rPr>
              <a:t/>
            </a:r>
            <a:br>
              <a:rPr lang="ru-RU"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ru-RU" sz="1800">
                <a:latin typeface="Bookman Old Style"/>
                <a:ea typeface="Bookman Old Style"/>
                <a:cs typeface="Bookman Old Style"/>
                <a:sym typeface="Bookman Old Style"/>
              </a:rPr>
              <a:t>(с 2017г.)</a:t>
            </a:r>
            <a:r>
              <a:rPr lang="ru-RU">
                <a:latin typeface="Bookman Old Style"/>
                <a:ea typeface="Bookman Old Style"/>
                <a:cs typeface="Bookman Old Style"/>
                <a:sym typeface="Bookman Old Style"/>
              </a:rPr>
              <a:t/>
            </a:r>
            <a:br>
              <a:rPr lang="ru-RU">
                <a:latin typeface="Bookman Old Style"/>
                <a:ea typeface="Bookman Old Style"/>
                <a:cs typeface="Bookman Old Style"/>
                <a:sym typeface="Bookman Old Style"/>
              </a:rPr>
            </a:br>
            <a:endParaRPr sz="180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09" name="Google Shape;109;p7"/>
          <p:cNvSpPr txBox="1">
            <a:spLocks noGrp="1"/>
          </p:cNvSpPr>
          <p:nvPr>
            <p:ph type="body" idx="1"/>
          </p:nvPr>
        </p:nvSpPr>
        <p:spPr>
          <a:xfrm>
            <a:off x="457200" y="1340768"/>
            <a:ext cx="8229600" cy="518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2019г. </a:t>
            </a:r>
            <a:r>
              <a:rPr lang="ru-RU" sz="2000" i="1" dirty="0">
                <a:latin typeface="Bookman Old Style"/>
                <a:ea typeface="Bookman Old Style"/>
                <a:cs typeface="Bookman Old Style"/>
                <a:sym typeface="Bookman Old Style"/>
              </a:rPr>
              <a:t>Благодарственное письмо Министерства культуры </a:t>
            </a: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КОГБУК и Музея К.Э. Циолковского авиации и космонавтики</a:t>
            </a:r>
            <a:endParaRPr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2019г. </a:t>
            </a:r>
            <a:r>
              <a:rPr lang="ru-RU" sz="2000" i="1" dirty="0">
                <a:latin typeface="Bookman Old Style"/>
                <a:ea typeface="Bookman Old Style"/>
                <a:cs typeface="Bookman Old Style"/>
                <a:sym typeface="Bookman Old Style"/>
              </a:rPr>
              <a:t>Грамота</a:t>
            </a: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 Кировской областной общественной организации общероссийской общественной организации «Российский союз ветеранов Афганистана», </a:t>
            </a:r>
            <a:endParaRPr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2019г. </a:t>
            </a:r>
            <a:r>
              <a:rPr lang="ru-RU" sz="2000" i="1" dirty="0">
                <a:latin typeface="Bookman Old Style"/>
                <a:ea typeface="Bookman Old Style"/>
                <a:cs typeface="Bookman Old Style"/>
                <a:sym typeface="Bookman Old Style"/>
              </a:rPr>
              <a:t>Благодарственное письмо </a:t>
            </a: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КОГБУК Кировская областная библиотека для детей и юношества им. Грина,</a:t>
            </a:r>
            <a:endParaRPr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2020г. </a:t>
            </a:r>
            <a:r>
              <a:rPr lang="ru-RU" sz="2000" i="1" dirty="0">
                <a:latin typeface="Bookman Old Style"/>
                <a:ea typeface="Bookman Old Style"/>
                <a:cs typeface="Bookman Old Style"/>
                <a:sym typeface="Bookman Old Style"/>
              </a:rPr>
              <a:t>Благодарственное письмо </a:t>
            </a: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ГАПОУ </a:t>
            </a:r>
            <a:r>
              <a:rPr lang="ru-RU" sz="2000" dirty="0" err="1">
                <a:latin typeface="Bookman Old Style"/>
                <a:ea typeface="Bookman Old Style"/>
                <a:cs typeface="Bookman Old Style"/>
                <a:sym typeface="Bookman Old Style"/>
              </a:rPr>
              <a:t>Набережночелнинский</a:t>
            </a: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 медицинский колледж за подготовку победителей Интерактивного интеллектуального марафона «Календарь победы», </a:t>
            </a:r>
            <a:endParaRPr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000"/>
              <a:buChar char="●"/>
            </a:pP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2020г. </a:t>
            </a:r>
            <a:r>
              <a:rPr lang="ru-RU" sz="2000" i="1" dirty="0">
                <a:latin typeface="Bookman Old Style"/>
                <a:ea typeface="Bookman Old Style"/>
                <a:cs typeface="Bookman Old Style"/>
                <a:sym typeface="Bookman Old Style"/>
              </a:rPr>
              <a:t>Благодарственное письмо </a:t>
            </a: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за подготовку студента в заочном межрегиональном конкурсе проектов, посвященного 75летию Победы в Великой Отечественной войне</a:t>
            </a:r>
            <a:endParaRPr dirty="0"/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xmlns="" id="{1E35F940-54A5-45E1-EEFF-43EF14EEFDC3}"/>
              </a:ext>
            </a:extLst>
          </p:cNvPr>
          <p:cNvSpPr/>
          <p:nvPr/>
        </p:nvSpPr>
        <p:spPr>
          <a:xfrm>
            <a:off x="7173686" y="595448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8" descr="C:\Users\kopys\Desktop\zKYkFJDHlRKMWPFUUpLI6oBqdTNy7zRr6iTctcy_g00jYr10qI116FpbAlH8OPOFRQqOTK6n6kqetfulrgSVdW4V.jpg"/>
          <p:cNvPicPr preferRelativeResize="0"/>
          <p:nvPr/>
        </p:nvPicPr>
        <p:blipFill rotWithShape="1">
          <a:blip r:embed="rId3">
            <a:alphaModFix/>
          </a:blip>
          <a:srcRect r="3259"/>
          <a:stretch/>
        </p:blipFill>
        <p:spPr>
          <a:xfrm>
            <a:off x="82065" y="194862"/>
            <a:ext cx="3913871" cy="5394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8"/>
          <p:cNvPicPr preferRelativeResize="0"/>
          <p:nvPr/>
        </p:nvPicPr>
        <p:blipFill rotWithShape="1">
          <a:blip r:embed="rId4">
            <a:alphaModFix/>
          </a:blip>
          <a:srcRect l="5453" t="844" r="1844" b="3034"/>
          <a:stretch/>
        </p:blipFill>
        <p:spPr>
          <a:xfrm>
            <a:off x="5276640" y="212610"/>
            <a:ext cx="3785295" cy="5232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51576" y="1074985"/>
            <a:ext cx="3923504" cy="57830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Управляющая кнопка: &quot;Назад&quot; или &quot;Предыдущий&quot; 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1B5D112B-8961-003F-8711-F8201F30FF07}"/>
              </a:ext>
            </a:extLst>
          </p:cNvPr>
          <p:cNvSpPr/>
          <p:nvPr/>
        </p:nvSpPr>
        <p:spPr>
          <a:xfrm>
            <a:off x="545613" y="5702412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man Old Style"/>
              <a:buNone/>
            </a:pPr>
            <a:r>
              <a:rPr lang="ru-RU" sz="3600">
                <a:latin typeface="Bookman Old Style"/>
                <a:ea typeface="Bookman Old Style"/>
                <a:cs typeface="Bookman Old Style"/>
                <a:sym typeface="Bookman Old Style"/>
              </a:rPr>
              <a:t>ПУБЛИЧНЫЕ ВЫСТУПЛЕНИЯ</a:t>
            </a:r>
            <a:br>
              <a:rPr lang="ru-RU" sz="3600"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ru-RU" sz="1800">
                <a:latin typeface="Bookman Old Style"/>
                <a:ea typeface="Bookman Old Style"/>
                <a:cs typeface="Bookman Old Style"/>
                <a:sym typeface="Bookman Old Style"/>
              </a:rPr>
              <a:t>(с 2017г.)</a:t>
            </a:r>
            <a:endParaRPr/>
          </a:p>
        </p:txBody>
      </p:sp>
      <p:sp>
        <p:nvSpPr>
          <p:cNvPr id="123" name="Google Shape;123;p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2017г. Участие в работе ОМО заместителей директоров по учебно-воспитательной работе профессиональных ОО Кировской области «Социальное проектирование в воспитательной деятельности профессиональных образовательных организаций по теме </a:t>
            </a:r>
            <a:r>
              <a:rPr lang="ru-RU" sz="2000" i="1" dirty="0">
                <a:latin typeface="Bookman Old Style"/>
                <a:ea typeface="Bookman Old Style"/>
                <a:cs typeface="Bookman Old Style"/>
                <a:sym typeface="Bookman Old Style"/>
              </a:rPr>
              <a:t>«Историко-философские аспекты проблемы самоубийства»</a:t>
            </a:r>
            <a:endParaRPr dirty="0"/>
          </a:p>
          <a:p>
            <a:pPr marL="0" lvl="0" indent="0" algn="just" rtl="0">
              <a:lnSpc>
                <a:spcPct val="110000"/>
              </a:lnSpc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2017г. Участие в работе методического совещания КОГПОБУ «Кировский медицинский колледж» по теме </a:t>
            </a:r>
            <a:r>
              <a:rPr lang="ru-RU" sz="2000" i="1" dirty="0">
                <a:latin typeface="Bookman Old Style"/>
                <a:ea typeface="Bookman Old Style"/>
                <a:cs typeface="Bookman Old Style"/>
                <a:sym typeface="Bookman Old Style"/>
              </a:rPr>
              <a:t>«Реферат как вид внеаудиторной самостоятельной работы и способ формирования учебных исследовательских навыков»</a:t>
            </a:r>
            <a:endParaRPr dirty="0"/>
          </a:p>
          <a:p>
            <a:pPr marL="0" lvl="0" indent="0" algn="just" rtl="0">
              <a:lnSpc>
                <a:spcPct val="110000"/>
              </a:lnSpc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2017г. Участие в работе Межрегиональной заочной научно-практической конференции «Профессии добрых сердец», посвященной 150-летию Кировского медицинского колледжа по теме </a:t>
            </a:r>
            <a:r>
              <a:rPr lang="ru-RU" sz="2000" i="1" dirty="0">
                <a:latin typeface="Bookman Old Style"/>
                <a:ea typeface="Bookman Old Style"/>
                <a:cs typeface="Bookman Old Style"/>
                <a:sym typeface="Bookman Old Style"/>
              </a:rPr>
              <a:t>«Воспитание гражданственности у студентов средне специальных учебных заведений (из опыта работы)»</a:t>
            </a:r>
            <a:endParaRPr dirty="0"/>
          </a:p>
          <a:p>
            <a:pPr marL="342900" lvl="0" indent="-225425" algn="just" rtl="0">
              <a:spcBef>
                <a:spcPts val="370"/>
              </a:spcBef>
              <a:spcAft>
                <a:spcPts val="1200"/>
              </a:spcAft>
              <a:buClr>
                <a:schemeClr val="dk1"/>
              </a:buClr>
              <a:buSzPct val="100000"/>
              <a:buNone/>
            </a:pPr>
            <a:endParaRPr sz="2000"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xmlns="" id="{7AD32777-29F6-0A0D-A026-6AB57740D0F9}"/>
              </a:ext>
            </a:extLst>
          </p:cNvPr>
          <p:cNvSpPr/>
          <p:nvPr/>
        </p:nvSpPr>
        <p:spPr>
          <a:xfrm>
            <a:off x="7282543" y="609873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man Old Style"/>
              <a:buNone/>
            </a:pPr>
            <a:r>
              <a:rPr lang="ru-RU" sz="3600">
                <a:latin typeface="Bookman Old Style"/>
                <a:ea typeface="Bookman Old Style"/>
                <a:cs typeface="Bookman Old Style"/>
                <a:sym typeface="Bookman Old Style"/>
              </a:rPr>
              <a:t>ПУБЛИЧНЫЕ ВЫСТУПЛЕНИЯ</a:t>
            </a:r>
            <a:r>
              <a:rPr lang="ru-RU">
                <a:latin typeface="Bookman Old Style"/>
                <a:ea typeface="Bookman Old Style"/>
                <a:cs typeface="Bookman Old Style"/>
                <a:sym typeface="Bookman Old Style"/>
              </a:rPr>
              <a:t/>
            </a:r>
            <a:br>
              <a:rPr lang="ru-RU"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ru-RU" sz="1800">
                <a:latin typeface="Bookman Old Style"/>
                <a:ea typeface="Bookman Old Style"/>
                <a:cs typeface="Bookman Old Style"/>
                <a:sym typeface="Bookman Old Style"/>
              </a:rPr>
              <a:t>(с 2017г.)</a:t>
            </a:r>
            <a:endParaRPr/>
          </a:p>
        </p:txBody>
      </p:sp>
      <p:sp>
        <p:nvSpPr>
          <p:cNvPr id="129" name="Google Shape;129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8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2018г. В рамках работы ОМО преподавателей ОГСЭД профессиональных образовательных организаций Кировской области презентовала опыт своей работы, выступление по теме </a:t>
            </a:r>
            <a:r>
              <a:rPr lang="ru-RU" sz="2000" i="1" dirty="0">
                <a:latin typeface="Bookman Old Style"/>
                <a:ea typeface="Bookman Old Style"/>
                <a:cs typeface="Bookman Old Style"/>
                <a:sym typeface="Bookman Old Style"/>
              </a:rPr>
              <a:t>«Внеаудиторная работа со студентами СПО как способ формирования общих компетенций» </a:t>
            </a: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с демонстрацией видеофрагмента с внеклассного мероприятия «Философские чтения-2018»</a:t>
            </a:r>
            <a:endParaRPr dirty="0"/>
          </a:p>
          <a:p>
            <a:pPr marL="0" lvl="0" indent="0" algn="just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2019г. Участие в работе методического совещания КОГПОБУ «Кировский медицинский колледж», выступление по теме </a:t>
            </a:r>
            <a:r>
              <a:rPr lang="ru-RU" sz="2000" i="1" dirty="0">
                <a:latin typeface="Bookman Old Style"/>
                <a:ea typeface="Bookman Old Style"/>
                <a:cs typeface="Bookman Old Style"/>
                <a:sym typeface="Bookman Old Style"/>
              </a:rPr>
              <a:t>«Приемы смыслового чтения на уроках истории и философии»</a:t>
            </a:r>
            <a:endParaRPr dirty="0"/>
          </a:p>
          <a:p>
            <a:pPr marL="0" lvl="0" indent="0" algn="just" rtl="0">
              <a:lnSpc>
                <a:spcPct val="110000"/>
              </a:lnSpc>
              <a:spcBef>
                <a:spcPts val="400"/>
              </a:spcBef>
              <a:spcAft>
                <a:spcPts val="1200"/>
              </a:spcAft>
              <a:buClr>
                <a:schemeClr val="dk1"/>
              </a:buClr>
              <a:buSzPct val="100000"/>
              <a:buChar char="●"/>
            </a:pP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2019г. Участие в работе Международной научно-практической конференции «Политика и культура: проблемы взаимодействия в современном мире», выступление по теме </a:t>
            </a:r>
            <a:r>
              <a:rPr lang="ru-RU" sz="2000" i="1" dirty="0">
                <a:latin typeface="Bookman Old Style"/>
                <a:ea typeface="Bookman Old Style"/>
                <a:cs typeface="Bookman Old Style"/>
                <a:sym typeface="Bookman Old Style"/>
              </a:rPr>
              <a:t>«Духовное и политическое в человеке: трагедия раздвоения»</a:t>
            </a: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. Будапешт Венгрия</a:t>
            </a:r>
            <a:endParaRPr dirty="0"/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xmlns="" id="{057E3B78-9782-3955-0550-5B3D14A384E8}"/>
              </a:ext>
            </a:extLst>
          </p:cNvPr>
          <p:cNvSpPr/>
          <p:nvPr/>
        </p:nvSpPr>
        <p:spPr>
          <a:xfrm>
            <a:off x="7282543" y="613954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7942" y="120834"/>
            <a:ext cx="3974097" cy="573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27110" y="1245996"/>
            <a:ext cx="5799938" cy="43432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Управляющая кнопка: &quot;Назад&quot; или &quot;Предыдущий&quot; 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xmlns="" id="{FF4A4E76-470A-7015-81D5-1518E87CB970}"/>
              </a:ext>
            </a:extLst>
          </p:cNvPr>
          <p:cNvSpPr/>
          <p:nvPr/>
        </p:nvSpPr>
        <p:spPr>
          <a:xfrm>
            <a:off x="348342" y="5589240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man Old Style"/>
              <a:buNone/>
            </a:pPr>
            <a:r>
              <a:rPr lang="ru-RU" sz="3600">
                <a:latin typeface="Bookman Old Style"/>
                <a:ea typeface="Bookman Old Style"/>
                <a:cs typeface="Bookman Old Style"/>
                <a:sym typeface="Bookman Old Style"/>
              </a:rPr>
              <a:t>УЧАСТИЕ В КОНКУРСАХ</a:t>
            </a:r>
            <a:br>
              <a:rPr lang="ru-RU" sz="3600"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ru-RU" sz="1800">
                <a:latin typeface="Bookman Old Style"/>
                <a:ea typeface="Bookman Old Style"/>
                <a:cs typeface="Bookman Old Style"/>
                <a:sym typeface="Bookman Old Style"/>
              </a:rPr>
              <a:t>(с 2017г.)</a:t>
            </a:r>
            <a:endParaRPr/>
          </a:p>
        </p:txBody>
      </p:sp>
      <p:sp>
        <p:nvSpPr>
          <p:cNvPr id="141" name="Google Shape;141;p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365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ru-RU" sz="2200" dirty="0">
                <a:latin typeface="Bookman Old Style"/>
                <a:ea typeface="Bookman Old Style"/>
                <a:cs typeface="Bookman Old Style"/>
                <a:sym typeface="Bookman Old Style"/>
              </a:rPr>
              <a:t>2017г. Участие в открытом Всероссийском дистанционном конкурсе «Экскурсия  - форма обучения» в Центре педагогических инноваций им К.Д. Ушинского «Новое образование» и получила</a:t>
            </a:r>
            <a:r>
              <a:rPr lang="ru-RU" sz="2200" b="1" dirty="0">
                <a:latin typeface="Bookman Old Style"/>
                <a:ea typeface="Bookman Old Style"/>
                <a:cs typeface="Bookman Old Style"/>
                <a:sym typeface="Bookman Old Style"/>
              </a:rPr>
              <a:t> Диплом Лауреата 3 степени </a:t>
            </a:r>
            <a:r>
              <a:rPr lang="ru-RU" sz="2200" dirty="0">
                <a:latin typeface="Bookman Old Style"/>
                <a:ea typeface="Bookman Old Style"/>
                <a:cs typeface="Bookman Old Style"/>
                <a:sym typeface="Bookman Old Style"/>
              </a:rPr>
              <a:t>за отчет об экскурсии «Пешеходная экскурсия по историческому центру Вятки» </a:t>
            </a:r>
            <a:endParaRPr sz="2200" dirty="0"/>
          </a:p>
          <a:p>
            <a:pPr marL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ru-RU" sz="2200" dirty="0">
                <a:latin typeface="Bookman Old Style"/>
                <a:ea typeface="Bookman Old Style"/>
                <a:cs typeface="Bookman Old Style"/>
                <a:sym typeface="Bookman Old Style"/>
              </a:rPr>
              <a:t>2017г. Участие в X межрегиональном конкурсе научных изданий Приволжского Федерального округа «Гуманитарная книга 2016» и получила </a:t>
            </a:r>
            <a:r>
              <a:rPr lang="ru-RU" sz="2200" b="1" dirty="0">
                <a:latin typeface="Bookman Old Style"/>
                <a:ea typeface="Bookman Old Style"/>
                <a:cs typeface="Bookman Old Style"/>
                <a:sym typeface="Bookman Old Style"/>
              </a:rPr>
              <a:t>Диплом победителя </a:t>
            </a:r>
            <a:r>
              <a:rPr lang="ru-RU" sz="2200" dirty="0">
                <a:latin typeface="Bookman Old Style"/>
                <a:ea typeface="Bookman Old Style"/>
                <a:cs typeface="Bookman Old Style"/>
                <a:sym typeface="Bookman Old Style"/>
              </a:rPr>
              <a:t>конкурса в номинации «Философия» и Благодарность за издание «Социально-биологические аспекты человеческой идентичности»</a:t>
            </a:r>
            <a:endParaRPr sz="2200" dirty="0"/>
          </a:p>
          <a:p>
            <a:pPr marL="342900" lvl="0" indent="-185420" algn="l" rtl="0">
              <a:spcBef>
                <a:spcPts val="496"/>
              </a:spcBef>
              <a:spcAft>
                <a:spcPts val="1200"/>
              </a:spcAft>
              <a:buClr>
                <a:schemeClr val="dk1"/>
              </a:buClr>
              <a:buSzPct val="177777"/>
              <a:buNone/>
            </a:pPr>
            <a:endParaRPr dirty="0"/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xmlns="" id="{1C872E21-E359-D822-36F5-E7EFD3F212C1}"/>
              </a:ext>
            </a:extLst>
          </p:cNvPr>
          <p:cNvSpPr/>
          <p:nvPr/>
        </p:nvSpPr>
        <p:spPr>
          <a:xfrm>
            <a:off x="7576457" y="596537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man Old Style"/>
              <a:buNone/>
            </a:pPr>
            <a:r>
              <a:rPr lang="ru-RU" sz="3600">
                <a:latin typeface="Bookman Old Style"/>
                <a:ea typeface="Bookman Old Style"/>
                <a:cs typeface="Bookman Old Style"/>
                <a:sym typeface="Bookman Old Style"/>
              </a:rPr>
              <a:t>УЧАСТИЕ В КОНКУРСАХ</a:t>
            </a:r>
            <a:br>
              <a:rPr lang="ru-RU" sz="3600"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ru-RU" sz="1800">
                <a:latin typeface="Bookman Old Style"/>
                <a:ea typeface="Bookman Old Style"/>
                <a:cs typeface="Bookman Old Style"/>
                <a:sym typeface="Bookman Old Style"/>
              </a:rPr>
              <a:t>(с 2017г.)</a:t>
            </a:r>
            <a:endParaRPr/>
          </a:p>
        </p:txBody>
      </p:sp>
      <p:sp>
        <p:nvSpPr>
          <p:cNvPr id="147" name="Google Shape;147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2018г. Участие в Межрегиональном конкурсе «Моя малая родина» в номинации «Сценарий» в КОГПОАУ «Вятский колледж культуры», результат – </a:t>
            </a:r>
            <a:r>
              <a:rPr lang="ru-RU" sz="2000" b="1" dirty="0">
                <a:latin typeface="Bookman Old Style"/>
                <a:ea typeface="Bookman Old Style"/>
                <a:cs typeface="Bookman Old Style"/>
                <a:sym typeface="Bookman Old Style"/>
              </a:rPr>
              <a:t>Диплом 2 степени </a:t>
            </a: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за методическую разработку внеклассного мероприятия «Вятские студенты хватские» в номинации «Сценарий»</a:t>
            </a:r>
            <a:endParaRPr sz="2000"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2018г. Проведение открытого мастер-класс на тему «Образование Древнерусского государства» по методической проблеме «Теория и практика реализации трудовых функций педагога на основе Федерального стандарта педагога»</a:t>
            </a:r>
            <a:endParaRPr sz="2000" dirty="0"/>
          </a:p>
          <a:p>
            <a:pPr marL="342900" lvl="0" indent="-139700" algn="l" rtl="0">
              <a:spcBef>
                <a:spcPts val="640"/>
              </a:spcBef>
              <a:spcAft>
                <a:spcPts val="120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xmlns="" id="{E26CBB07-A24D-0E19-4CCB-DCCD40542912}"/>
              </a:ext>
            </a:extLst>
          </p:cNvPr>
          <p:cNvSpPr/>
          <p:nvPr/>
        </p:nvSpPr>
        <p:spPr>
          <a:xfrm>
            <a:off x="7064829" y="57150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4" descr="C:\Users\kopys\Desktop\1Ht4-OwArTDD-Z_VJ3W13vnFpO182VMppXw9e9kZp9yzvNfNvAAPO5P3NcUPTaBRh9GJLhIzxjcbjRQVor8xiweQ.jpg"/>
          <p:cNvPicPr preferRelativeResize="0"/>
          <p:nvPr/>
        </p:nvPicPr>
        <p:blipFill rotWithShape="1">
          <a:blip r:embed="rId3">
            <a:alphaModFix/>
          </a:blip>
          <a:srcRect l="4110" r="5172"/>
          <a:stretch/>
        </p:blipFill>
        <p:spPr>
          <a:xfrm>
            <a:off x="76505" y="105259"/>
            <a:ext cx="4495495" cy="6607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30500" y="105259"/>
            <a:ext cx="4613500" cy="65935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Управляющая кнопка: &quot;Назад&quot; или &quot;Предыдущий&quot; 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xmlns="" id="{937247D7-2DFE-CB02-05AA-82DCE72259B6}"/>
              </a:ext>
            </a:extLst>
          </p:cNvPr>
          <p:cNvSpPr/>
          <p:nvPr/>
        </p:nvSpPr>
        <p:spPr>
          <a:xfrm>
            <a:off x="283028" y="5710325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man Old Style"/>
              <a:buNone/>
            </a:pPr>
            <a:r>
              <a:rPr lang="ru-RU" sz="3600">
                <a:latin typeface="Bookman Old Style"/>
                <a:ea typeface="Bookman Old Style"/>
                <a:cs typeface="Bookman Old Style"/>
                <a:sym typeface="Bookman Old Style"/>
              </a:rPr>
              <a:t>УЧАСТИЕ СТУДЕНТОВ</a:t>
            </a:r>
            <a:r>
              <a:rPr lang="ru-RU" sz="4000">
                <a:latin typeface="Bookman Old Style"/>
                <a:ea typeface="Bookman Old Style"/>
                <a:cs typeface="Bookman Old Style"/>
                <a:sym typeface="Bookman Old Style"/>
              </a:rPr>
              <a:t/>
            </a:r>
            <a:br>
              <a:rPr lang="ru-RU" sz="4000"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ru-RU" sz="1800">
                <a:latin typeface="Bookman Old Style"/>
                <a:ea typeface="Bookman Old Style"/>
                <a:cs typeface="Bookman Old Style"/>
                <a:sym typeface="Bookman Old Style"/>
              </a:rPr>
              <a:t>(с 2017г.) </a:t>
            </a:r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77777"/>
              <a:buChar char="●"/>
            </a:pPr>
            <a:r>
              <a:rPr lang="ru-RU" sz="2200" dirty="0">
                <a:latin typeface="Bookman Old Style"/>
                <a:ea typeface="Bookman Old Style"/>
                <a:cs typeface="Bookman Old Style"/>
                <a:sym typeface="Bookman Old Style"/>
              </a:rPr>
              <a:t>2017г. Севостьянова Н. в Межрегиональном интернет-конкурсе эссе «Вятский край в истории России: прошлое, настоящее и будущее» на базе </a:t>
            </a:r>
            <a:r>
              <a:rPr lang="ru-RU" sz="2200" dirty="0" err="1">
                <a:latin typeface="Bookman Old Style"/>
                <a:ea typeface="Bookman Old Style"/>
                <a:cs typeface="Bookman Old Style"/>
                <a:sym typeface="Bookman Old Style"/>
              </a:rPr>
              <a:t>ВятГУ</a:t>
            </a:r>
            <a:r>
              <a:rPr lang="ru-RU" sz="2200" dirty="0">
                <a:latin typeface="Bookman Old Style"/>
                <a:ea typeface="Bookman Old Style"/>
                <a:cs typeface="Bookman Old Style"/>
                <a:sym typeface="Bookman Old Style"/>
              </a:rPr>
              <a:t>. Результат – </a:t>
            </a:r>
            <a:r>
              <a:rPr lang="ru-RU" sz="2200" b="1" dirty="0">
                <a:latin typeface="Bookman Old Style"/>
                <a:ea typeface="Bookman Old Style"/>
                <a:cs typeface="Bookman Old Style"/>
                <a:sym typeface="Bookman Old Style"/>
              </a:rPr>
              <a:t>Диплом 1 степени</a:t>
            </a:r>
            <a:endParaRPr sz="2200" dirty="0"/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77777"/>
              <a:buChar char="●"/>
            </a:pPr>
            <a:r>
              <a:rPr lang="ru-RU" sz="2200" dirty="0">
                <a:latin typeface="Bookman Old Style"/>
                <a:ea typeface="Bookman Old Style"/>
                <a:cs typeface="Bookman Old Style"/>
                <a:sym typeface="Bookman Old Style"/>
              </a:rPr>
              <a:t>2017г. Команда студентов в Городской исторической квест-игре «Вятка под звездами» на базе Студенческого совета ООПО Кирова. Результат – </a:t>
            </a:r>
            <a:r>
              <a:rPr lang="ru-RU" sz="2200" b="1" dirty="0">
                <a:latin typeface="Bookman Old Style"/>
                <a:ea typeface="Bookman Old Style"/>
                <a:cs typeface="Bookman Old Style"/>
                <a:sym typeface="Bookman Old Style"/>
              </a:rPr>
              <a:t>Грамота за 1 место</a:t>
            </a:r>
            <a:endParaRPr sz="2200" dirty="0"/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77777"/>
              <a:buChar char="●"/>
            </a:pPr>
            <a:r>
              <a:rPr lang="ru-RU" sz="2200" dirty="0">
                <a:latin typeface="Bookman Old Style"/>
                <a:ea typeface="Bookman Old Style"/>
                <a:cs typeface="Bookman Old Style"/>
                <a:sym typeface="Bookman Old Style"/>
              </a:rPr>
              <a:t>2017г. Шихова Д. в Областной олимпиаде по истории международных отношений и внешней политики России на базе </a:t>
            </a:r>
            <a:r>
              <a:rPr lang="ru-RU" sz="2200" dirty="0" err="1">
                <a:latin typeface="Bookman Old Style"/>
                <a:ea typeface="Bookman Old Style"/>
                <a:cs typeface="Bookman Old Style"/>
                <a:sym typeface="Bookman Old Style"/>
              </a:rPr>
              <a:t>ВятГГУ</a:t>
            </a:r>
            <a:r>
              <a:rPr lang="ru-RU" sz="2200" dirty="0">
                <a:latin typeface="Bookman Old Style"/>
                <a:ea typeface="Bookman Old Style"/>
                <a:cs typeface="Bookman Old Style"/>
                <a:sym typeface="Bookman Old Style"/>
              </a:rPr>
              <a:t>. Результат – </a:t>
            </a:r>
            <a:r>
              <a:rPr lang="ru-RU" sz="2200" b="1" dirty="0">
                <a:latin typeface="Bookman Old Style"/>
                <a:ea typeface="Bookman Old Style"/>
                <a:cs typeface="Bookman Old Style"/>
                <a:sym typeface="Bookman Old Style"/>
              </a:rPr>
              <a:t>Сертификат</a:t>
            </a:r>
            <a:endParaRPr sz="2200" dirty="0"/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77777"/>
              <a:buChar char="●"/>
            </a:pPr>
            <a:r>
              <a:rPr lang="ru-RU" sz="2200" dirty="0">
                <a:latin typeface="Bookman Old Style"/>
                <a:ea typeface="Bookman Old Style"/>
                <a:cs typeface="Bookman Old Style"/>
                <a:sym typeface="Bookman Old Style"/>
              </a:rPr>
              <a:t>2017г. Группа студентов в студенческой научно-практической конференции «Страницы нашей истории» в филиале КОГПОБУ «Кировский медицинский колледж» в городе Уржум. Результат – </a:t>
            </a:r>
            <a:r>
              <a:rPr lang="ru-RU" sz="2200" b="1" dirty="0">
                <a:latin typeface="Bookman Old Style"/>
                <a:ea typeface="Bookman Old Style"/>
                <a:cs typeface="Bookman Old Style"/>
                <a:sym typeface="Bookman Old Style"/>
              </a:rPr>
              <a:t>Благодарность</a:t>
            </a:r>
            <a:endParaRPr sz="2200" dirty="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177777"/>
              <a:buNone/>
            </a:pPr>
            <a:endParaRPr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xmlns="" id="{E9E29CD1-CE5A-704A-9D3C-5AB7E2A445BD}"/>
              </a:ext>
            </a:extLst>
          </p:cNvPr>
          <p:cNvSpPr/>
          <p:nvPr/>
        </p:nvSpPr>
        <p:spPr>
          <a:xfrm>
            <a:off x="7086600" y="597625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man Old Style"/>
              <a:buNone/>
            </a:pPr>
            <a:r>
              <a:rPr lang="ru-RU" sz="3600">
                <a:latin typeface="Bookman Old Style"/>
                <a:ea typeface="Bookman Old Style"/>
                <a:cs typeface="Bookman Old Style"/>
                <a:sym typeface="Bookman Old Style"/>
              </a:rPr>
              <a:t>УЧАСТИЕ СТУДЕНТОВ</a:t>
            </a:r>
            <a:br>
              <a:rPr lang="ru-RU" sz="3600"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ru-RU" sz="2000">
                <a:latin typeface="Bookman Old Style"/>
                <a:ea typeface="Bookman Old Style"/>
                <a:cs typeface="Bookman Old Style"/>
                <a:sym typeface="Bookman Old Style"/>
              </a:rPr>
              <a:t>(с 2017г.) </a:t>
            </a:r>
            <a:endParaRPr/>
          </a:p>
        </p:txBody>
      </p:sp>
      <p:sp>
        <p:nvSpPr>
          <p:cNvPr id="165" name="Google Shape;165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25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2018г. Козлова А. в Областной дистанционной олимпиаде среди студентов профессиональных образовательных организаций Кировской области «Молодежь против коррупции» на базе КОГОАУ ДПО Институт развития образования Кировской области. Результат – </a:t>
            </a:r>
            <a:r>
              <a:rPr lang="ru-RU" sz="2000" b="1" dirty="0">
                <a:latin typeface="Bookman Old Style"/>
                <a:ea typeface="Bookman Old Style"/>
                <a:cs typeface="Bookman Old Style"/>
                <a:sym typeface="Bookman Old Style"/>
              </a:rPr>
              <a:t>Диплом 2 степени</a:t>
            </a:r>
            <a:endParaRPr sz="2000"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2019г. Семеновых Е. во Всероссийском форуме XV Молодежные Циолковские чтения на базе КОГБУК Музея К. Э. Циолковского авиации и космонавтики. Результат – </a:t>
            </a:r>
            <a:r>
              <a:rPr lang="ru-RU" sz="2000" b="1" dirty="0">
                <a:latin typeface="Bookman Old Style"/>
                <a:ea typeface="Bookman Old Style"/>
                <a:cs typeface="Bookman Old Style"/>
                <a:sym typeface="Bookman Old Style"/>
              </a:rPr>
              <a:t>Диплом 2 степени </a:t>
            </a: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в номинации «Философия космизма»</a:t>
            </a:r>
            <a:endParaRPr sz="2000"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endParaRPr sz="2000" dirty="0"/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xmlns="" id="{E154C409-3046-BEB2-2394-77DE5C49379B}"/>
              </a:ext>
            </a:extLst>
          </p:cNvPr>
          <p:cNvSpPr/>
          <p:nvPr/>
        </p:nvSpPr>
        <p:spPr>
          <a:xfrm>
            <a:off x="7445829" y="582385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873421-9E5D-C5D1-6386-30A1B5EAD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latin typeface="Bookman Old Style" panose="02050604050505020204" pitchFamily="18" charset="0"/>
              </a:rPr>
              <a:t>Содержание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20A2DA5-DCE2-004D-AD3D-92CC36C0B3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algn="just">
              <a:buFont typeface="+mj-lt"/>
              <a:buAutoNum type="arabicPeriod"/>
            </a:pPr>
            <a:r>
              <a:rPr lang="ru-RU" sz="2000" dirty="0">
                <a:latin typeface="Bookman Old Style" panose="02050604050505020204" pitchFamily="18" charset="0"/>
                <a:hlinkClick r:id="rId2" action="ppaction://hlinksldjump"/>
              </a:rPr>
              <a:t>Основные данные </a:t>
            </a:r>
            <a:endParaRPr lang="ru-RU" sz="2000" dirty="0">
              <a:latin typeface="Bookman Old Style" panose="02050604050505020204" pitchFamily="18" charset="0"/>
            </a:endParaRPr>
          </a:p>
          <a:p>
            <a:pPr marL="0" indent="0" algn="just">
              <a:buFont typeface="+mj-lt"/>
              <a:buAutoNum type="arabicPeriod"/>
            </a:pPr>
            <a:r>
              <a:rPr lang="ru-RU" sz="2000" dirty="0">
                <a:latin typeface="Bookman Old Style" panose="02050604050505020204" pitchFamily="18" charset="0"/>
                <a:hlinkClick r:id="rId3" action="ppaction://hlinksldjump"/>
              </a:rPr>
              <a:t>Повышение квалификации</a:t>
            </a:r>
            <a:endParaRPr lang="ru-RU" sz="2000" dirty="0">
              <a:latin typeface="Bookman Old Style" panose="02050604050505020204" pitchFamily="18" charset="0"/>
            </a:endParaRPr>
          </a:p>
          <a:p>
            <a:pPr marL="0" indent="0" algn="just">
              <a:buFont typeface="+mj-lt"/>
              <a:buAutoNum type="arabicPeriod"/>
            </a:pPr>
            <a:r>
              <a:rPr lang="ru-RU" sz="2000" dirty="0">
                <a:latin typeface="Bookman Old Style" panose="02050604050505020204" pitchFamily="18" charset="0"/>
                <a:hlinkClick r:id="rId4" action="ppaction://hlinksldjump"/>
              </a:rPr>
              <a:t>Личные достижения </a:t>
            </a:r>
            <a:endParaRPr lang="ru-RU" sz="2000" dirty="0">
              <a:latin typeface="Bookman Old Style" panose="02050604050505020204" pitchFamily="18" charset="0"/>
            </a:endParaRPr>
          </a:p>
          <a:p>
            <a:pPr marL="0" indent="0" algn="just">
              <a:buFont typeface="+mj-lt"/>
              <a:buAutoNum type="arabicPeriod"/>
            </a:pPr>
            <a:r>
              <a:rPr lang="ru-RU" sz="2000" dirty="0">
                <a:latin typeface="Bookman Old Style" panose="02050604050505020204" pitchFamily="18" charset="0"/>
                <a:hlinkClick r:id="rId5" action="ppaction://hlinksldjump"/>
              </a:rPr>
              <a:t>Публичные выступления</a:t>
            </a:r>
            <a:endParaRPr lang="ru-RU" sz="2000" dirty="0">
              <a:latin typeface="Bookman Old Style" panose="02050604050505020204" pitchFamily="18" charset="0"/>
            </a:endParaRPr>
          </a:p>
          <a:p>
            <a:pPr marL="0" indent="0" algn="just">
              <a:buFont typeface="+mj-lt"/>
              <a:buAutoNum type="arabicPeriod"/>
            </a:pPr>
            <a:r>
              <a:rPr lang="ru-RU" sz="2000" dirty="0">
                <a:latin typeface="Bookman Old Style" panose="02050604050505020204" pitchFamily="18" charset="0"/>
                <a:hlinkClick r:id="rId6" action="ppaction://hlinksldjump"/>
              </a:rPr>
              <a:t>Участие в конкурсах</a:t>
            </a:r>
            <a:endParaRPr lang="ru-RU" sz="2000" dirty="0">
              <a:latin typeface="Bookman Old Style" panose="02050604050505020204" pitchFamily="18" charset="0"/>
            </a:endParaRPr>
          </a:p>
          <a:p>
            <a:pPr marL="0" indent="0" algn="just">
              <a:buFont typeface="+mj-lt"/>
              <a:buAutoNum type="arabicPeriod"/>
            </a:pPr>
            <a:r>
              <a:rPr lang="ru-RU" sz="2000" dirty="0">
                <a:latin typeface="Bookman Old Style" panose="02050604050505020204" pitchFamily="18" charset="0"/>
                <a:hlinkClick r:id="rId7" action="ppaction://hlinksldjump"/>
              </a:rPr>
              <a:t>Участие студентов</a:t>
            </a:r>
            <a:endParaRPr lang="ru-RU" sz="2000" dirty="0">
              <a:latin typeface="Bookman Old Style" panose="02050604050505020204" pitchFamily="18" charset="0"/>
            </a:endParaRPr>
          </a:p>
          <a:p>
            <a:pPr marL="0" indent="0" algn="just">
              <a:buFont typeface="+mj-lt"/>
              <a:buAutoNum type="arabicPeriod"/>
            </a:pPr>
            <a:r>
              <a:rPr lang="ru-RU" sz="2000" dirty="0">
                <a:latin typeface="Bookman Old Style" panose="02050604050505020204" pitchFamily="18" charset="0"/>
                <a:hlinkClick r:id="rId8" action="ppaction://hlinksldjump"/>
              </a:rPr>
              <a:t>Внеурочная деятельность</a:t>
            </a:r>
            <a:endParaRPr lang="ru-RU" sz="2000" dirty="0">
              <a:latin typeface="Bookman Old Style" panose="02050604050505020204" pitchFamily="18" charset="0"/>
            </a:endParaRPr>
          </a:p>
          <a:p>
            <a:pPr marL="114300" indent="0">
              <a:buNone/>
            </a:pPr>
            <a:endParaRPr lang="ru-RU" sz="2000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96ADED6-E43F-A539-483E-A779CDD36A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3691" y="1732460"/>
            <a:ext cx="2083137" cy="277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9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man Old Style"/>
              <a:buNone/>
            </a:pPr>
            <a:r>
              <a:rPr lang="ru-RU" sz="3600">
                <a:latin typeface="Bookman Old Style"/>
                <a:ea typeface="Bookman Old Style"/>
                <a:cs typeface="Bookman Old Style"/>
                <a:sym typeface="Bookman Old Style"/>
              </a:rPr>
              <a:t>УЧАСТИЕ СТУДЕНТОВ</a:t>
            </a:r>
            <a:br>
              <a:rPr lang="ru-RU" sz="3600"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ru-RU" sz="2000">
                <a:latin typeface="Bookman Old Style"/>
                <a:ea typeface="Bookman Old Style"/>
                <a:cs typeface="Bookman Old Style"/>
                <a:sym typeface="Bookman Old Style"/>
              </a:rPr>
              <a:t>(с 2017г.) </a:t>
            </a:r>
            <a:endParaRPr/>
          </a:p>
        </p:txBody>
      </p:sp>
      <p:sp>
        <p:nvSpPr>
          <p:cNvPr id="165" name="Google Shape;165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25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2021г. Страхова Л. в</a:t>
            </a:r>
            <a:r>
              <a:rPr lang="en-US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 XIV</a:t>
            </a: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 Всероссийском конкурсе исследовательских работ имени Вернадского по историко-церковному краеведению. Результат – </a:t>
            </a:r>
            <a:r>
              <a:rPr lang="ru-RU" sz="2000" b="1" dirty="0">
                <a:latin typeface="Bookman Old Style"/>
                <a:ea typeface="Bookman Old Style"/>
                <a:cs typeface="Bookman Old Style"/>
                <a:sym typeface="Bookman Old Style"/>
              </a:rPr>
              <a:t>грамота и похвальный лист</a:t>
            </a: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2021г. </a:t>
            </a:r>
            <a:r>
              <a:rPr lang="ru-RU" sz="2000" dirty="0" err="1">
                <a:latin typeface="Bookman Old Style"/>
                <a:ea typeface="Bookman Old Style"/>
                <a:cs typeface="Bookman Old Style"/>
                <a:sym typeface="Bookman Old Style"/>
              </a:rPr>
              <a:t>Батухтин</a:t>
            </a: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 Н. в Заочной онлайн олимпиаде по истории, посвященная 350-летию со дня рождения Петра Великого для студентов средних медицинских и фармацевтических учебных образовательных  учреждений ПФО на тему “Преобразования Петра 1: от Руси к империи” . Результат </a:t>
            </a:r>
            <a:r>
              <a:rPr lang="ru-RU" sz="2000" b="1" dirty="0">
                <a:latin typeface="Bookman Old Style"/>
                <a:ea typeface="Bookman Old Style"/>
                <a:cs typeface="Bookman Old Style"/>
                <a:sym typeface="Bookman Old Style"/>
              </a:rPr>
              <a:t>– сертификат</a:t>
            </a:r>
            <a:endParaRPr lang="ru-RU" sz="2000"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100000"/>
              <a:buChar char="●"/>
            </a:pP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2022г. </a:t>
            </a:r>
            <a:r>
              <a:rPr lang="ru-RU" sz="2000" dirty="0" err="1">
                <a:latin typeface="Bookman Old Style"/>
                <a:ea typeface="Bookman Old Style"/>
                <a:cs typeface="Bookman Old Style"/>
                <a:sym typeface="Bookman Old Style"/>
              </a:rPr>
              <a:t>Батухтин</a:t>
            </a: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 Н. в Международном игровом конкурсе «Золотое руно -22» на тему «Герои Отечества». Результат – </a:t>
            </a:r>
            <a:r>
              <a:rPr lang="ru-RU" sz="2000" b="1" dirty="0">
                <a:latin typeface="Bookman Old Style"/>
                <a:ea typeface="Bookman Old Style"/>
                <a:cs typeface="Bookman Old Style"/>
                <a:sym typeface="Bookman Old Style"/>
              </a:rPr>
              <a:t>сертификат</a:t>
            </a:r>
            <a:endParaRPr lang="ru-RU" sz="2000"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endParaRPr sz="2000" dirty="0"/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xmlns="" id="{606D6D6A-F1C9-B1F3-B640-7EFEF91C6B49}"/>
              </a:ext>
            </a:extLst>
          </p:cNvPr>
          <p:cNvSpPr/>
          <p:nvPr/>
        </p:nvSpPr>
        <p:spPr>
          <a:xfrm>
            <a:off x="7587343" y="588917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1522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504" y="166328"/>
            <a:ext cx="4746761" cy="6525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7" descr="C:\Users\kopys\Desktop\N1pg6husg4HvK0e_z2TOlVq9ZOCDKNtPfhbtc_SPAtRh-miio3Ye0P1Xwajp1s0toas-zTQ-zotBEkoUCpk_SMMr.jpg"/>
          <p:cNvPicPr preferRelativeResize="0"/>
          <p:nvPr/>
        </p:nvPicPr>
        <p:blipFill rotWithShape="1">
          <a:blip r:embed="rId4">
            <a:alphaModFix/>
          </a:blip>
          <a:srcRect l="3028" r="2534"/>
          <a:stretch/>
        </p:blipFill>
        <p:spPr>
          <a:xfrm>
            <a:off x="4288510" y="166328"/>
            <a:ext cx="4621756" cy="65253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xmlns="" id="{50F6868D-B6F2-CE85-2D28-51E2E18CBDFB}"/>
              </a:ext>
            </a:extLst>
          </p:cNvPr>
          <p:cNvSpPr/>
          <p:nvPr/>
        </p:nvSpPr>
        <p:spPr>
          <a:xfrm>
            <a:off x="7674429" y="590005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0528" y="-33469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39952" y="5071"/>
            <a:ext cx="488985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xmlns="" id="{4C373A82-76C9-93EE-5A09-CC00A5DFFAE3}"/>
              </a:ext>
            </a:extLst>
          </p:cNvPr>
          <p:cNvSpPr/>
          <p:nvPr/>
        </p:nvSpPr>
        <p:spPr>
          <a:xfrm>
            <a:off x="7783286" y="572588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5BB75F1-7AE4-0B2B-B832-2DDB472F1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85148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CC08E80-20A2-7936-6C02-F69124F74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852" y="0"/>
            <a:ext cx="4985148" cy="6858000"/>
          </a:xfrm>
          <a:prstGeom prst="rect">
            <a:avLst/>
          </a:prstGeom>
        </p:spPr>
      </p:pic>
      <p:sp>
        <p:nvSpPr>
          <p:cNvPr id="8" name="Управляющая кнопка: &quot;Назад&quot; или &quot;Предыдущий&quot;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34C07166-3080-4CD6-D633-E6E0AEFDDF4E}"/>
              </a:ext>
            </a:extLst>
          </p:cNvPr>
          <p:cNvSpPr/>
          <p:nvPr/>
        </p:nvSpPr>
        <p:spPr>
          <a:xfrm>
            <a:off x="130628" y="5815584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6165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man Old Style"/>
              <a:buNone/>
            </a:pPr>
            <a:r>
              <a:rPr lang="ru-RU" sz="3600">
                <a:latin typeface="Bookman Old Style"/>
                <a:ea typeface="Bookman Old Style"/>
                <a:cs typeface="Bookman Old Style"/>
                <a:sym typeface="Bookman Old Style"/>
              </a:rPr>
              <a:t>ВНЕУРОЧНАЯ ДЕЯТЕЛЬНОСТЬ</a:t>
            </a:r>
            <a:endParaRPr/>
          </a:p>
        </p:txBody>
      </p:sp>
      <p:sp>
        <p:nvSpPr>
          <p:cNvPr id="183" name="Google Shape;183;p19"/>
          <p:cNvSpPr txBox="1">
            <a:spLocks noGrp="1"/>
          </p:cNvSpPr>
          <p:nvPr>
            <p:ph type="body" idx="1"/>
          </p:nvPr>
        </p:nvSpPr>
        <p:spPr>
          <a:xfrm>
            <a:off x="457200" y="1916832"/>
            <a:ext cx="8229600" cy="4209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К</a:t>
            </a:r>
            <a:r>
              <a:rPr lang="ru-RU" sz="2000" i="1" dirty="0">
                <a:latin typeface="Bookman Old Style"/>
                <a:ea typeface="Bookman Old Style"/>
                <a:cs typeface="Bookman Old Style"/>
                <a:sym typeface="Bookman Old Style"/>
              </a:rPr>
              <a:t>раеведческие игры</a:t>
            </a: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 «России верные сыны», «Вятские студенты хватские» </a:t>
            </a:r>
            <a:endParaRPr sz="2000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Ф</a:t>
            </a:r>
            <a:r>
              <a:rPr lang="ru-RU" sz="2000" i="1" dirty="0">
                <a:latin typeface="Bookman Old Style"/>
                <a:ea typeface="Bookman Old Style"/>
                <a:cs typeface="Bookman Old Style"/>
                <a:sym typeface="Bookman Old Style"/>
              </a:rPr>
              <a:t>илософские чтения </a:t>
            </a: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на темы «И ропщет мыслящий тростник», «О смысле жизни», «Человек в поисках смысла», «Искусство любить» </a:t>
            </a:r>
            <a:endParaRPr sz="2000"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С</a:t>
            </a:r>
            <a:r>
              <a:rPr lang="ru-RU" sz="2000" i="1" dirty="0">
                <a:latin typeface="Bookman Old Style"/>
                <a:ea typeface="Bookman Old Style"/>
                <a:cs typeface="Bookman Old Style"/>
                <a:sym typeface="Bookman Old Style"/>
              </a:rPr>
              <a:t>туденческие конференции</a:t>
            </a: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 на темы «Вятка – глубинка матушки Руси», «России верные сыны», «Севастопольские рассказы», «Что вирус грядущий нам готовит», «Повесть вирусных лет»</a:t>
            </a:r>
            <a:endParaRPr sz="2000"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ru-RU" sz="2000" i="1" dirty="0">
                <a:latin typeface="Bookman Old Style"/>
                <a:ea typeface="Bookman Old Style"/>
                <a:cs typeface="Bookman Old Style"/>
                <a:sym typeface="Bookman Old Style"/>
              </a:rPr>
              <a:t>Пешеходные экскурсии </a:t>
            </a: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по историческому центру Вятки </a:t>
            </a:r>
            <a:endParaRPr sz="2000"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000"/>
              <a:buChar char="●"/>
            </a:pPr>
            <a:r>
              <a:rPr lang="ru-RU" sz="2000" i="1" dirty="0">
                <a:latin typeface="Bookman Old Style"/>
                <a:ea typeface="Bookman Old Style"/>
                <a:cs typeface="Bookman Old Style"/>
                <a:sym typeface="Bookman Old Style"/>
              </a:rPr>
              <a:t>Экскурсии</a:t>
            </a: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 в музеи (Областной краеведческий музей, Музей Воинской славы, Детский космический центр) и на просветительские лекции в библиотеки города </a:t>
            </a:r>
            <a:endParaRPr sz="2000" dirty="0"/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xmlns="" id="{7599D5E8-D2D8-C05E-22C3-722C812D9AD0}"/>
              </a:ext>
            </a:extLst>
          </p:cNvPr>
          <p:cNvSpPr/>
          <p:nvPr/>
        </p:nvSpPr>
        <p:spPr>
          <a:xfrm>
            <a:off x="7347857" y="612616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504" y="0"/>
            <a:ext cx="4940713" cy="6783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56210" y="18458"/>
            <a:ext cx="4780285" cy="676455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Управляющая кнопка: &quot;На главную&quot; 1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xmlns="" id="{ADFD62A2-78CB-34EB-49DF-481B9E781657}"/>
              </a:ext>
            </a:extLst>
          </p:cNvPr>
          <p:cNvSpPr/>
          <p:nvPr/>
        </p:nvSpPr>
        <p:spPr>
          <a:xfrm>
            <a:off x="7728857" y="5334000"/>
            <a:ext cx="1042416" cy="10424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man Old Style"/>
              <a:buNone/>
            </a:pPr>
            <a:r>
              <a:rPr lang="ru-RU" sz="3600">
                <a:latin typeface="Bookman Old Style"/>
                <a:ea typeface="Bookman Old Style"/>
                <a:cs typeface="Bookman Old Style"/>
                <a:sym typeface="Bookman Old Style"/>
              </a:rPr>
              <a:t>ОСНОВНЫЕ ДАННЫЕ </a:t>
            </a:r>
            <a:endParaRPr/>
          </a:p>
        </p:txBody>
      </p:sp>
      <p:sp>
        <p:nvSpPr>
          <p:cNvPr id="77" name="Google Shape;77;p2"/>
          <p:cNvSpPr txBox="1">
            <a:spLocks noGrp="1"/>
          </p:cNvSpPr>
          <p:nvPr>
            <p:ph type="body" idx="1"/>
          </p:nvPr>
        </p:nvSpPr>
        <p:spPr>
          <a:xfrm>
            <a:off x="457200" y="1537854"/>
            <a:ext cx="8229600" cy="5131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sz="2100" b="1" dirty="0">
                <a:latin typeface="Bookman Old Style"/>
                <a:ea typeface="Bookman Old Style"/>
                <a:cs typeface="Bookman Old Style"/>
                <a:sym typeface="Bookman Old Style"/>
              </a:rPr>
              <a:t>Образование </a:t>
            </a:r>
            <a:endParaRPr sz="2100"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ru-RU" sz="2100" dirty="0">
                <a:latin typeface="Bookman Old Style"/>
                <a:ea typeface="Bookman Old Style"/>
                <a:cs typeface="Bookman Old Style"/>
                <a:sym typeface="Bookman Old Style"/>
              </a:rPr>
              <a:t>1992г. </a:t>
            </a:r>
            <a:r>
              <a:rPr lang="ru-RU" sz="2100" dirty="0" smtClean="0">
                <a:latin typeface="Bookman Old Style"/>
                <a:ea typeface="Bookman Old Style"/>
                <a:cs typeface="Bookman Old Style"/>
                <a:sym typeface="Bookman Old Style"/>
              </a:rPr>
              <a:t>КГПИ </a:t>
            </a:r>
            <a:r>
              <a:rPr lang="ru-RU" sz="2100" dirty="0">
                <a:latin typeface="Bookman Old Style"/>
                <a:ea typeface="Bookman Old Style"/>
                <a:cs typeface="Bookman Old Style"/>
                <a:sym typeface="Bookman Old Style"/>
              </a:rPr>
              <a:t>имени В. И. Ленина по специальности </a:t>
            </a:r>
            <a:r>
              <a:rPr lang="ru-RU" sz="2100" dirty="0" smtClean="0">
                <a:latin typeface="Bookman Old Style"/>
                <a:ea typeface="Bookman Old Style"/>
                <a:cs typeface="Bookman Old Style"/>
                <a:sym typeface="Bookman Old Style"/>
              </a:rPr>
              <a:t>История</a:t>
            </a:r>
            <a:r>
              <a:rPr lang="ru-RU" sz="2100" dirty="0">
                <a:latin typeface="Bookman Old Style"/>
                <a:ea typeface="Bookman Old Style"/>
                <a:cs typeface="Bookman Old Style"/>
                <a:sym typeface="Bookman Old Style"/>
              </a:rPr>
              <a:t>, квалификация – учитель истории и социально-экономических дисциплин</a:t>
            </a:r>
            <a:endParaRPr sz="2100"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ru-RU" sz="2100" dirty="0">
                <a:latin typeface="Bookman Old Style"/>
                <a:ea typeface="Bookman Old Style"/>
                <a:cs typeface="Bookman Old Style"/>
                <a:sym typeface="Bookman Old Style"/>
              </a:rPr>
              <a:t>2015г. </a:t>
            </a:r>
            <a:r>
              <a:rPr lang="ru-RU" sz="2100" dirty="0" smtClean="0">
                <a:latin typeface="Bookman Old Style"/>
                <a:ea typeface="Bookman Old Style"/>
                <a:cs typeface="Bookman Old Style"/>
                <a:sym typeface="Bookman Old Style"/>
              </a:rPr>
              <a:t>ФГБОУ ВПО «Вятский </a:t>
            </a:r>
            <a:r>
              <a:rPr lang="ru-RU" sz="2100" dirty="0">
                <a:latin typeface="Bookman Old Style"/>
                <a:ea typeface="Bookman Old Style"/>
                <a:cs typeface="Bookman Old Style"/>
                <a:sym typeface="Bookman Old Style"/>
              </a:rPr>
              <a:t>государственный гуманитарный университет». программа магистратуры по направлению 47.04.01 Философия, квалификация </a:t>
            </a:r>
            <a:r>
              <a:rPr lang="ru-RU" sz="2100" dirty="0" smtClean="0">
                <a:latin typeface="Bookman Old Style"/>
                <a:ea typeface="Bookman Old Style"/>
                <a:cs typeface="Bookman Old Style"/>
                <a:sym typeface="Bookman Old Style"/>
              </a:rPr>
              <a:t>– магистр </a:t>
            </a:r>
            <a:endParaRPr sz="2100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100000"/>
              <a:buNone/>
            </a:pPr>
            <a:endParaRPr sz="2000"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xmlns="" id="{8E9E0006-C90E-4689-28F3-FB7D1247C80D}"/>
              </a:ext>
            </a:extLst>
          </p:cNvPr>
          <p:cNvSpPr/>
          <p:nvPr/>
        </p:nvSpPr>
        <p:spPr>
          <a:xfrm>
            <a:off x="7532914" y="583474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man Old Style"/>
              <a:buNone/>
            </a:pPr>
            <a:r>
              <a:rPr lang="ru-RU" sz="3600">
                <a:latin typeface="Bookman Old Style"/>
                <a:ea typeface="Bookman Old Style"/>
                <a:cs typeface="Bookman Old Style"/>
                <a:sym typeface="Bookman Old Style"/>
              </a:rPr>
              <a:t>ОСНОВНЫЕ ДАННЫЕ </a:t>
            </a:r>
            <a:endParaRPr/>
          </a:p>
        </p:txBody>
      </p:sp>
      <p:sp>
        <p:nvSpPr>
          <p:cNvPr id="77" name="Google Shape;77;p2"/>
          <p:cNvSpPr txBox="1">
            <a:spLocks noGrp="1"/>
          </p:cNvSpPr>
          <p:nvPr>
            <p:ph type="body" idx="1"/>
          </p:nvPr>
        </p:nvSpPr>
        <p:spPr>
          <a:xfrm>
            <a:off x="457200" y="1340768"/>
            <a:ext cx="8229600" cy="5328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sz="2000" b="1" dirty="0">
                <a:latin typeface="Bookman Old Style"/>
                <a:ea typeface="Bookman Old Style"/>
                <a:cs typeface="Bookman Old Style"/>
                <a:sym typeface="Bookman Old Style"/>
              </a:rPr>
              <a:t>Педагогический стаж</a:t>
            </a:r>
            <a:endParaRPr lang="ru-RU" sz="2000"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c 1987</a:t>
            </a: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г.</a:t>
            </a:r>
            <a:endParaRPr lang="ru-RU" sz="2000" b="1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sz="2000" b="1" dirty="0">
                <a:latin typeface="Bookman Old Style"/>
                <a:ea typeface="Bookman Old Style"/>
                <a:cs typeface="Bookman Old Style"/>
                <a:sym typeface="Bookman Old Style"/>
              </a:rPr>
              <a:t>Место работы</a:t>
            </a: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endParaRPr lang="ru-RU" sz="2000"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С 2011г. КОГПОБУ «Кировский медицинский колледж», преподаватель социально-экономических дисциплин</a:t>
            </a:r>
            <a:endParaRPr lang="ru-RU" sz="2000"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sz="2000" b="1" dirty="0">
                <a:latin typeface="Bookman Old Style"/>
                <a:ea typeface="Bookman Old Style"/>
                <a:cs typeface="Bookman Old Style"/>
                <a:sym typeface="Bookman Old Style"/>
              </a:rPr>
              <a:t>Категория</a:t>
            </a: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endParaRPr lang="ru-RU" sz="2000"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высшая педагогическая </a:t>
            </a:r>
            <a:endParaRPr lang="ru-RU" sz="2000"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sz="2000" b="1" dirty="0">
                <a:latin typeface="Bookman Old Style"/>
                <a:ea typeface="Bookman Old Style"/>
                <a:cs typeface="Bookman Old Style"/>
                <a:sym typeface="Bookman Old Style"/>
              </a:rPr>
              <a:t>Образовательные технологии</a:t>
            </a: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endParaRPr lang="ru-RU" sz="2000"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традиционная с элементами проблемного обучения, </a:t>
            </a:r>
            <a:endParaRPr lang="ru-RU" sz="2000"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личностно-ориентированная, </a:t>
            </a:r>
            <a:endParaRPr lang="ru-RU" sz="2000"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информационно-коммуникативная</a:t>
            </a:r>
            <a:endParaRPr lang="ru-RU" sz="2000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100000"/>
              <a:buNone/>
            </a:pPr>
            <a:endParaRPr sz="2000"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xmlns="" id="{D56D5F61-C7F9-E480-2E55-4CE47A11E255}"/>
              </a:ext>
            </a:extLst>
          </p:cNvPr>
          <p:cNvSpPr/>
          <p:nvPr/>
        </p:nvSpPr>
        <p:spPr>
          <a:xfrm>
            <a:off x="7848600" y="598714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10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&quot;Назад&quot; или &quot;Предыдущий&quot; 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xmlns="" id="{BADB4485-20AD-065C-D461-1997CA7B5B39}"/>
              </a:ext>
            </a:extLst>
          </p:cNvPr>
          <p:cNvSpPr/>
          <p:nvPr/>
        </p:nvSpPr>
        <p:spPr>
          <a:xfrm>
            <a:off x="163286" y="5529943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25778DB-07E8-1A0D-FEAB-525312A1E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99" r="2729" b="3256"/>
          <a:stretch/>
        </p:blipFill>
        <p:spPr>
          <a:xfrm>
            <a:off x="163286" y="235527"/>
            <a:ext cx="5032169" cy="34774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77072FB-DBA7-FA50-460C-D0473714C1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52" r="2850" b="4396"/>
          <a:stretch/>
        </p:blipFill>
        <p:spPr>
          <a:xfrm>
            <a:off x="4016696" y="3269673"/>
            <a:ext cx="4822504" cy="330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4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ookman Old Style"/>
              <a:buNone/>
            </a:pPr>
            <a:r>
              <a:rPr lang="ru-RU" sz="4000">
                <a:latin typeface="Bookman Old Style"/>
                <a:ea typeface="Bookman Old Style"/>
                <a:cs typeface="Bookman Old Style"/>
                <a:sym typeface="Bookman Old Style"/>
              </a:rPr>
              <a:t>ПОВЫШЕНИЕ КВАЛИФИКАЦИИ</a:t>
            </a:r>
            <a:r>
              <a:rPr lang="ru-RU">
                <a:latin typeface="Bookman Old Style"/>
                <a:ea typeface="Bookman Old Style"/>
                <a:cs typeface="Bookman Old Style"/>
                <a:sym typeface="Bookman Old Style"/>
              </a:rPr>
              <a:t/>
            </a:r>
            <a:br>
              <a:rPr lang="ru-RU"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ru-RU" sz="1800">
                <a:latin typeface="Bookman Old Style"/>
                <a:ea typeface="Bookman Old Style"/>
                <a:cs typeface="Bookman Old Style"/>
                <a:sym typeface="Bookman Old Style"/>
              </a:rPr>
              <a:t>(с 2017г.)</a:t>
            </a:r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2017г. Программа </a:t>
            </a:r>
            <a:r>
              <a:rPr lang="ru-RU" sz="2000" i="1" dirty="0">
                <a:latin typeface="Bookman Old Style"/>
                <a:ea typeface="Bookman Old Style"/>
                <a:cs typeface="Bookman Old Style"/>
                <a:sym typeface="Bookman Old Style"/>
              </a:rPr>
              <a:t>«Реализация требований ФГОС СПО в образовательном процессе», </a:t>
            </a: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Модуль </a:t>
            </a:r>
            <a:r>
              <a:rPr lang="ru-RU" sz="2000" i="1" dirty="0">
                <a:latin typeface="Bookman Old Style"/>
                <a:ea typeface="Bookman Old Style"/>
                <a:cs typeface="Bookman Old Style"/>
                <a:sym typeface="Bookman Old Style"/>
              </a:rPr>
              <a:t>«Разработка программ общеобразовательного цикла» </a:t>
            </a: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на базе КОГОАУ ДПО ИРО Кировской области, 40 ч, удостоверение</a:t>
            </a:r>
            <a:endParaRPr dirty="0"/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2018г. Программа </a:t>
            </a:r>
            <a:r>
              <a:rPr lang="ru-RU" sz="2000" i="1" dirty="0">
                <a:latin typeface="Bookman Old Style"/>
                <a:ea typeface="Bookman Old Style"/>
                <a:cs typeface="Bookman Old Style"/>
                <a:sym typeface="Bookman Old Style"/>
              </a:rPr>
              <a:t>«Организация исследования общеобразовательной подготовки обучающихся первых курсов по образовательным программам среднего профессионального образования на базе основного общего образования» </a:t>
            </a: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в ЧОУ ДПО МЦНМО, сертификат</a:t>
            </a:r>
            <a:endParaRPr dirty="0"/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2018г. Программа </a:t>
            </a:r>
            <a:r>
              <a:rPr lang="ru-RU" sz="2000" i="1" dirty="0">
                <a:latin typeface="Bookman Old Style"/>
                <a:ea typeface="Bookman Old Style"/>
                <a:cs typeface="Bookman Old Style"/>
                <a:sym typeface="Bookman Old Style"/>
              </a:rPr>
              <a:t>«Особенности введения предметных Концепций по истории, обществознанию в условиях реализации ФГОС» </a:t>
            </a: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на базе КОГОАУ ДПО ИРО Кировской области, 40 ч, удостоверение</a:t>
            </a:r>
            <a:endParaRPr dirty="0"/>
          </a:p>
          <a:p>
            <a:pPr marL="342900" lvl="0" indent="-139700" algn="l" rtl="0">
              <a:spcBef>
                <a:spcPts val="640"/>
              </a:spcBef>
              <a:spcAft>
                <a:spcPts val="120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xmlns="" id="{63E7C8D6-2EBF-2424-826F-E4C3FB824FEB}"/>
              </a:ext>
            </a:extLst>
          </p:cNvPr>
          <p:cNvSpPr/>
          <p:nvPr/>
        </p:nvSpPr>
        <p:spPr>
          <a:xfrm>
            <a:off x="6868886" y="612616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ookman Old Style"/>
              <a:buNone/>
            </a:pPr>
            <a:r>
              <a:rPr lang="ru-RU" sz="4000">
                <a:latin typeface="Bookman Old Style"/>
                <a:ea typeface="Bookman Old Style"/>
                <a:cs typeface="Bookman Old Style"/>
                <a:sym typeface="Bookman Old Style"/>
              </a:rPr>
              <a:t>ПОВЫШЕНИЕ КВАЛИФИКАЦИИ</a:t>
            </a:r>
            <a:r>
              <a:rPr lang="ru-RU">
                <a:latin typeface="Bookman Old Style"/>
                <a:ea typeface="Bookman Old Style"/>
                <a:cs typeface="Bookman Old Style"/>
                <a:sym typeface="Bookman Old Style"/>
              </a:rPr>
              <a:t/>
            </a:r>
            <a:br>
              <a:rPr lang="ru-RU"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ru-RU" sz="1800">
                <a:latin typeface="Bookman Old Style"/>
                <a:ea typeface="Bookman Old Style"/>
                <a:cs typeface="Bookman Old Style"/>
                <a:sym typeface="Bookman Old Style"/>
              </a:rPr>
              <a:t>(с 2017г.)</a:t>
            </a:r>
            <a:endParaRPr/>
          </a:p>
        </p:txBody>
      </p:sp>
      <p:sp>
        <p:nvSpPr>
          <p:cNvPr id="89" name="Google Shape;89;p4"/>
          <p:cNvSpPr txBox="1">
            <a:spLocks noGrp="1"/>
          </p:cNvSpPr>
          <p:nvPr>
            <p:ph type="body" idx="1"/>
          </p:nvPr>
        </p:nvSpPr>
        <p:spPr>
          <a:xfrm>
            <a:off x="457200" y="1701001"/>
            <a:ext cx="8479971" cy="4811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2020г. Программа </a:t>
            </a:r>
            <a:r>
              <a:rPr lang="ru-RU" sz="2000" i="1" dirty="0">
                <a:latin typeface="Bookman Old Style"/>
                <a:ea typeface="Bookman Old Style"/>
                <a:cs typeface="Bookman Old Style"/>
                <a:sym typeface="Bookman Old Style"/>
              </a:rPr>
              <a:t>«Проектирование и реализация образовательных технологий в условиях ФГОС среднего профессионального образования»,</a:t>
            </a:r>
            <a:r>
              <a:rPr lang="ru-RU" sz="2000" b="1" i="1" dirty="0"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на базе Кемеровского Государственного университета, 72ч, удостоверение</a:t>
            </a:r>
            <a:endParaRPr dirty="0"/>
          </a:p>
          <a:p>
            <a:pPr marL="0" lvl="0" indent="0" algn="just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2020г. Программа </a:t>
            </a:r>
            <a:r>
              <a:rPr lang="ru-RU" sz="2000" i="1" dirty="0">
                <a:latin typeface="Bookman Old Style"/>
                <a:ea typeface="Bookman Old Style"/>
                <a:cs typeface="Bookman Old Style"/>
                <a:sym typeface="Bookman Old Style"/>
              </a:rPr>
              <a:t>«Актуальные вопросы профилактик, диагностики и лечения коронавирусной инфекции GOVID-19» </a:t>
            </a: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на базе КОГПОБУ КМК, отделение по последипломному, дополнительному образованию и профессиональной переподготовке, 36ч, удостоверение</a:t>
            </a:r>
            <a:endParaRPr dirty="0"/>
          </a:p>
          <a:p>
            <a:pPr marL="0" lvl="0" indent="0" algn="just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2021г.</a:t>
            </a:r>
            <a:r>
              <a:rPr lang="ru-RU" sz="2000" i="1" dirty="0"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Программа</a:t>
            </a:r>
            <a:r>
              <a:rPr lang="ru-RU" sz="2000" i="1" dirty="0">
                <a:latin typeface="Bookman Old Style"/>
                <a:ea typeface="Bookman Old Style"/>
                <a:cs typeface="Bookman Old Style"/>
                <a:sym typeface="Bookman Old Style"/>
              </a:rPr>
              <a:t> «Современные подходы к преподаванию школьных курсов истории и обществознания по тематике Великой Отечественной войны», </a:t>
            </a: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на базе Московского Государственного Педагогического университета, 36ч, удостоверение</a:t>
            </a:r>
            <a:endParaRPr dirty="0"/>
          </a:p>
          <a:p>
            <a:pPr marL="342900" lvl="0" indent="-139700" algn="l" rtl="0">
              <a:spcBef>
                <a:spcPts val="640"/>
              </a:spcBef>
              <a:spcAft>
                <a:spcPts val="120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xmlns="" id="{09F11490-D83E-2109-C7B1-57E2E2512E94}"/>
              </a:ext>
            </a:extLst>
          </p:cNvPr>
          <p:cNvSpPr/>
          <p:nvPr/>
        </p:nvSpPr>
        <p:spPr>
          <a:xfrm>
            <a:off x="7402286" y="627017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5"/>
          <p:cNvPicPr preferRelativeResize="0"/>
          <p:nvPr/>
        </p:nvPicPr>
        <p:blipFill rotWithShape="1">
          <a:blip r:embed="rId3">
            <a:alphaModFix/>
          </a:blip>
          <a:srcRect t="4081" r="2817"/>
          <a:stretch/>
        </p:blipFill>
        <p:spPr>
          <a:xfrm>
            <a:off x="4310749" y="3140080"/>
            <a:ext cx="4738188" cy="3507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504" y="123326"/>
            <a:ext cx="4678270" cy="338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063" y="3217895"/>
            <a:ext cx="4678270" cy="3306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91538" y="112305"/>
            <a:ext cx="4544958" cy="33489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Управляющая кнопка: &quot;Назад&quot; или &quot;Предыдущий&quot; 3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xmlns="" id="{1F489440-CD7F-777E-71DA-C10913B28B88}"/>
              </a:ext>
            </a:extLst>
          </p:cNvPr>
          <p:cNvSpPr/>
          <p:nvPr/>
        </p:nvSpPr>
        <p:spPr>
          <a:xfrm>
            <a:off x="478971" y="5246914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ookman Old Style"/>
              <a:buNone/>
            </a:pPr>
            <a:r>
              <a:rPr lang="ru-RU" sz="4000">
                <a:latin typeface="Bookman Old Style"/>
                <a:ea typeface="Bookman Old Style"/>
                <a:cs typeface="Bookman Old Style"/>
                <a:sym typeface="Bookman Old Style"/>
              </a:rPr>
              <a:t>ЛИЧНЫЕ ДОСТИЖЕНИЯ</a:t>
            </a:r>
            <a:r>
              <a:rPr lang="ru-RU">
                <a:latin typeface="Bookman Old Style"/>
                <a:ea typeface="Bookman Old Style"/>
                <a:cs typeface="Bookman Old Style"/>
                <a:sym typeface="Bookman Old Style"/>
              </a:rPr>
              <a:t/>
            </a:r>
            <a:br>
              <a:rPr lang="ru-RU"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ru-RU" sz="1800">
                <a:latin typeface="Bookman Old Style"/>
                <a:ea typeface="Bookman Old Style"/>
                <a:cs typeface="Bookman Old Style"/>
                <a:sym typeface="Bookman Old Style"/>
              </a:rPr>
              <a:t>(с 2017г.)</a:t>
            </a:r>
            <a:br>
              <a:rPr lang="ru-RU" sz="1800">
                <a:latin typeface="Bookman Old Style"/>
                <a:ea typeface="Bookman Old Style"/>
                <a:cs typeface="Bookman Old Style"/>
                <a:sym typeface="Bookman Old Style"/>
              </a:rPr>
            </a:br>
            <a:endParaRPr sz="180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03" name="Google Shape;103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85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2017г. </a:t>
            </a:r>
            <a:r>
              <a:rPr lang="ru-RU" sz="2000" i="1" dirty="0">
                <a:latin typeface="Bookman Old Style"/>
                <a:ea typeface="Bookman Old Style"/>
                <a:cs typeface="Bookman Old Style"/>
                <a:sym typeface="Bookman Old Style"/>
              </a:rPr>
              <a:t>Почетная грамота Министерства здравоохранения </a:t>
            </a: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Кировской области за многолетний добросовестный труд, высокий профессионализм, значительные трудовые достижения в области здравоохранения, протокол №5 от 21.03.2017</a:t>
            </a:r>
            <a:endParaRPr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2017г. </a:t>
            </a:r>
            <a:r>
              <a:rPr lang="ru-RU" sz="2000" i="1" dirty="0">
                <a:latin typeface="Bookman Old Style"/>
                <a:ea typeface="Bookman Old Style"/>
                <a:cs typeface="Bookman Old Style"/>
                <a:sym typeface="Bookman Old Style"/>
              </a:rPr>
              <a:t>Благодарность КОГОАУ ДПО ИРО </a:t>
            </a: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Кировской области за выступление с докладом на тему «Историко-философские аспекты проблемы самоубийства»</a:t>
            </a:r>
            <a:endParaRPr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2018г. </a:t>
            </a:r>
            <a:r>
              <a:rPr lang="ru-RU" sz="2000" i="1" dirty="0">
                <a:latin typeface="Bookman Old Style"/>
                <a:ea typeface="Bookman Old Style"/>
                <a:cs typeface="Bookman Old Style"/>
                <a:sym typeface="Bookman Old Style"/>
              </a:rPr>
              <a:t>Грамота КОГПОБУ «Кировский медицинский колледж» </a:t>
            </a: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за высокие результаты работы, </a:t>
            </a:r>
            <a:endParaRPr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000"/>
              <a:buChar char="●"/>
            </a:pP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2018г. </a:t>
            </a:r>
            <a:r>
              <a:rPr lang="ru-RU" sz="2000" i="1" dirty="0">
                <a:latin typeface="Bookman Old Style"/>
                <a:ea typeface="Bookman Old Style"/>
                <a:cs typeface="Bookman Old Style"/>
                <a:sym typeface="Bookman Old Style"/>
              </a:rPr>
              <a:t>Благодарственное письмо </a:t>
            </a:r>
            <a:r>
              <a:rPr lang="ru-RU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КОГБУК Кировская областная библиотека для детей и юношества имени А. С. Грина</a:t>
            </a:r>
            <a:endParaRPr sz="2000" dirty="0"/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xmlns="" id="{BF6F04A3-EDB4-39B2-9556-3D16F4F43375}"/>
              </a:ext>
            </a:extLst>
          </p:cNvPr>
          <p:cNvSpPr/>
          <p:nvPr/>
        </p:nvSpPr>
        <p:spPr>
          <a:xfrm>
            <a:off x="7326086" y="581297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1AFD1"/>
      </a:accent4>
      <a:accent5>
        <a:srgbClr val="0F9D58"/>
      </a:accent5>
      <a:accent6>
        <a:srgbClr val="9C27B0"/>
      </a:accent6>
      <a:hlink>
        <a:srgbClr val="0F9D58"/>
      </a:hlink>
      <a:folHlink>
        <a:srgbClr val="0F9D5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1151</Words>
  <Application>Microsoft Office PowerPoint</Application>
  <PresentationFormat>Экран (4:3)</PresentationFormat>
  <Paragraphs>79</Paragraphs>
  <Slides>25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Bookman Old Style</vt:lpstr>
      <vt:lpstr>Calibri</vt:lpstr>
      <vt:lpstr>Montserrat</vt:lpstr>
      <vt:lpstr>Oswald</vt:lpstr>
      <vt:lpstr>Playfair Display</vt:lpstr>
      <vt:lpstr>Pop</vt:lpstr>
      <vt:lpstr>КОПЫСОВА  НАДЕЖДА ВЛАДИМИРОВНА</vt:lpstr>
      <vt:lpstr>Содержание </vt:lpstr>
      <vt:lpstr>ОСНОВНЫЕ ДАННЫЕ </vt:lpstr>
      <vt:lpstr>ОСНОВНЫЕ ДАННЫЕ </vt:lpstr>
      <vt:lpstr>Презентация PowerPoint</vt:lpstr>
      <vt:lpstr>ПОВЫШЕНИЕ КВАЛИФИКАЦИИ (с 2017г.)</vt:lpstr>
      <vt:lpstr>ПОВЫШЕНИЕ КВАЛИФИКАЦИИ (с 2017г.)</vt:lpstr>
      <vt:lpstr>Презентация PowerPoint</vt:lpstr>
      <vt:lpstr>ЛИЧНЫЕ ДОСТИЖЕНИЯ (с 2017г.) </vt:lpstr>
      <vt:lpstr>ЛИЧНЫЕ ДОСТИЖЕНИЯ (с 2017г.) </vt:lpstr>
      <vt:lpstr>Презентация PowerPoint</vt:lpstr>
      <vt:lpstr>ПУБЛИЧНЫЕ ВЫСТУПЛЕНИЯ (с 2017г.)</vt:lpstr>
      <vt:lpstr>ПУБЛИЧНЫЕ ВЫСТУПЛЕНИЯ (с 2017г.)</vt:lpstr>
      <vt:lpstr>Презентация PowerPoint</vt:lpstr>
      <vt:lpstr>УЧАСТИЕ В КОНКУРСАХ (с 2017г.)</vt:lpstr>
      <vt:lpstr>УЧАСТИЕ В КОНКУРСАХ (с 2017г.)</vt:lpstr>
      <vt:lpstr>Презентация PowerPoint</vt:lpstr>
      <vt:lpstr>УЧАСТИЕ СТУДЕНТОВ (с 2017г.) </vt:lpstr>
      <vt:lpstr>УЧАСТИЕ СТУДЕНТОВ (с 2017г.) </vt:lpstr>
      <vt:lpstr>УЧАСТИЕ СТУДЕНТОВ (с 2017г.) </vt:lpstr>
      <vt:lpstr>Презентация PowerPoint</vt:lpstr>
      <vt:lpstr>Презентация PowerPoint</vt:lpstr>
      <vt:lpstr>Презентация PowerPoint</vt:lpstr>
      <vt:lpstr>ВНЕУРОЧНАЯ ДЕЯТЕЛЬНОСТЬ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КОПЫСОВА  НАДЕЖДА ВЛАДИМИРОВНА</dc:title>
  <dc:creator>Надежда Копысова</dc:creator>
  <cp:lastModifiedBy>Надежда Копысова</cp:lastModifiedBy>
  <cp:revision>7</cp:revision>
  <dcterms:created xsi:type="dcterms:W3CDTF">2022-06-12T14:00:14Z</dcterms:created>
  <dcterms:modified xsi:type="dcterms:W3CDTF">2022-09-09T17:35:33Z</dcterms:modified>
</cp:coreProperties>
</file>