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doc" ContentType="application/msword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258" r:id="rId4"/>
    <p:sldId id="259" r:id="rId5"/>
    <p:sldId id="274" r:id="rId6"/>
    <p:sldId id="283" r:id="rId7"/>
    <p:sldId id="284" r:id="rId8"/>
    <p:sldId id="261" r:id="rId9"/>
    <p:sldId id="275" r:id="rId10"/>
    <p:sldId id="276" r:id="rId11"/>
    <p:sldId id="286" r:id="rId12"/>
    <p:sldId id="311" r:id="rId13"/>
    <p:sldId id="288" r:id="rId14"/>
    <p:sldId id="292" r:id="rId15"/>
    <p:sldId id="285" r:id="rId16"/>
    <p:sldId id="289" r:id="rId17"/>
    <p:sldId id="290" r:id="rId18"/>
    <p:sldId id="320" r:id="rId19"/>
    <p:sldId id="300" r:id="rId20"/>
    <p:sldId id="279" r:id="rId21"/>
    <p:sldId id="306" r:id="rId22"/>
    <p:sldId id="307" r:id="rId23"/>
    <p:sldId id="308" r:id="rId24"/>
    <p:sldId id="317" r:id="rId25"/>
    <p:sldId id="312" r:id="rId26"/>
    <p:sldId id="315" r:id="rId27"/>
    <p:sldId id="302" r:id="rId28"/>
    <p:sldId id="303" r:id="rId29"/>
    <p:sldId id="301" r:id="rId30"/>
    <p:sldId id="331" r:id="rId31"/>
    <p:sldId id="304" r:id="rId32"/>
    <p:sldId id="294" r:id="rId33"/>
    <p:sldId id="325" r:id="rId34"/>
    <p:sldId id="343" r:id="rId35"/>
    <p:sldId id="295" r:id="rId36"/>
    <p:sldId id="316" r:id="rId37"/>
    <p:sldId id="309" r:id="rId38"/>
    <p:sldId id="297" r:id="rId39"/>
    <p:sldId id="326" r:id="rId40"/>
    <p:sldId id="323" r:id="rId41"/>
    <p:sldId id="296" r:id="rId42"/>
    <p:sldId id="324" r:id="rId43"/>
    <p:sldId id="321" r:id="rId44"/>
    <p:sldId id="322" r:id="rId45"/>
    <p:sldId id="327" r:id="rId46"/>
    <p:sldId id="328" r:id="rId47"/>
    <p:sldId id="344" r:id="rId48"/>
    <p:sldId id="329" r:id="rId49"/>
    <p:sldId id="335" r:id="rId50"/>
    <p:sldId id="332" r:id="rId51"/>
    <p:sldId id="339" r:id="rId52"/>
    <p:sldId id="336" r:id="rId53"/>
    <p:sldId id="340" r:id="rId54"/>
    <p:sldId id="337" r:id="rId55"/>
    <p:sldId id="334" r:id="rId56"/>
    <p:sldId id="338" r:id="rId57"/>
    <p:sldId id="345" r:id="rId58"/>
    <p:sldId id="346" r:id="rId59"/>
    <p:sldId id="263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  <a:srgbClr val="9933FF"/>
    <a:srgbClr val="FF66FF"/>
    <a:srgbClr val="0000CC"/>
    <a:srgbClr val="0099FF"/>
    <a:srgbClr val="CCFFFF"/>
    <a:srgbClr val="6699FF"/>
    <a:srgbClr val="FFCCFF"/>
    <a:srgbClr val="66FFCC"/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79" autoAdjust="0"/>
    <p:restoredTop sz="84956" autoAdjust="0"/>
  </p:normalViewPr>
  <p:slideViewPr>
    <p:cSldViewPr>
      <p:cViewPr varScale="1">
        <p:scale>
          <a:sx n="61" d="100"/>
          <a:sy n="61" d="100"/>
        </p:scale>
        <p:origin x="-181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E250E-7740-4A3C-AD8B-9A0C367FAE14}" type="datetimeFigureOut">
              <a:rPr lang="ru-RU" smtClean="0"/>
              <a:pPr/>
              <a:t>07.10.2013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1C6F0-2642-4584-99C3-3FF2456963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8062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1C6F0-2642-4584-99C3-3FF2456963BB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0224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1C6F0-2642-4584-99C3-3FF2456963BB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7129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1C6F0-2642-4584-99C3-3FF2456963BB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119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1C6F0-2642-4584-99C3-3FF2456963BB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5006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1C6F0-2642-4584-99C3-3FF2456963BB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5131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CE1A3-F53A-46D6-B203-D168C8447920}" type="datetimeFigureOut">
              <a:rPr lang="ru-RU" smtClean="0"/>
              <a:pPr/>
              <a:t>07.10.2013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47711-A0E5-48FD-99C6-721C1C1D26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9893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CE1A3-F53A-46D6-B203-D168C8447920}" type="datetimeFigureOut">
              <a:rPr lang="ru-RU" smtClean="0"/>
              <a:pPr/>
              <a:t>07.10.2013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47711-A0E5-48FD-99C6-721C1C1D26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8454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CE1A3-F53A-46D6-B203-D168C8447920}" type="datetimeFigureOut">
              <a:rPr lang="ru-RU" smtClean="0"/>
              <a:pPr/>
              <a:t>07.10.2013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47711-A0E5-48FD-99C6-721C1C1D26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4940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CE1A3-F53A-46D6-B203-D168C8447920}" type="datetimeFigureOut">
              <a:rPr lang="ru-RU" smtClean="0"/>
              <a:pPr/>
              <a:t>07.10.2013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47711-A0E5-48FD-99C6-721C1C1D26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08203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CE1A3-F53A-46D6-B203-D168C8447920}" type="datetimeFigureOut">
              <a:rPr lang="ru-RU" smtClean="0"/>
              <a:pPr/>
              <a:t>07.10.2013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47711-A0E5-48FD-99C6-721C1C1D26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1468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CE1A3-F53A-46D6-B203-D168C8447920}" type="datetimeFigureOut">
              <a:rPr lang="ru-RU" smtClean="0"/>
              <a:pPr/>
              <a:t>07.10.2013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47711-A0E5-48FD-99C6-721C1C1D26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7786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CE1A3-F53A-46D6-B203-D168C8447920}" type="datetimeFigureOut">
              <a:rPr lang="ru-RU" smtClean="0"/>
              <a:pPr/>
              <a:t>07.10.2013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47711-A0E5-48FD-99C6-721C1C1D26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0400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CE1A3-F53A-46D6-B203-D168C8447920}" type="datetimeFigureOut">
              <a:rPr lang="ru-RU" smtClean="0"/>
              <a:pPr/>
              <a:t>07.10.2013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47711-A0E5-48FD-99C6-721C1C1D26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291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CE1A3-F53A-46D6-B203-D168C8447920}" type="datetimeFigureOut">
              <a:rPr lang="ru-RU" smtClean="0"/>
              <a:pPr/>
              <a:t>07.10.2013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47711-A0E5-48FD-99C6-721C1C1D26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3277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CE1A3-F53A-46D6-B203-D168C8447920}" type="datetimeFigureOut">
              <a:rPr lang="ru-RU" smtClean="0"/>
              <a:pPr/>
              <a:t>07.10.2013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47711-A0E5-48FD-99C6-721C1C1D26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0610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CE1A3-F53A-46D6-B203-D168C8447920}" type="datetimeFigureOut">
              <a:rPr lang="ru-RU" smtClean="0"/>
              <a:pPr/>
              <a:t>07.10.2013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47711-A0E5-48FD-99C6-721C1C1D26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1450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CE1A3-F53A-46D6-B203-D168C8447920}" type="datetimeFigureOut">
              <a:rPr lang="ru-RU" smtClean="0"/>
              <a:pPr/>
              <a:t>07.10.2013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47711-A0E5-48FD-99C6-721C1C1D26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981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http://www.meddean.luc.edu/lumen/MedEd/hmps/Patient.jpg" TargetMode="Externa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4.jpeg"/><Relationship Id="rId3" Type="http://schemas.openxmlformats.org/officeDocument/2006/relationships/image" Target="../media/image75.jpeg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34.jpeg"/><Relationship Id="rId10" Type="http://schemas.openxmlformats.org/officeDocument/2006/relationships/image" Target="../media/image81.jpeg"/><Relationship Id="rId4" Type="http://schemas.openxmlformats.org/officeDocument/2006/relationships/image" Target="../media/image76.jpeg"/><Relationship Id="rId9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5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9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64.png"/><Relationship Id="rId7" Type="http://schemas.openxmlformats.org/officeDocument/2006/relationships/image" Target="../media/image118.jpeg"/><Relationship Id="rId12" Type="http://schemas.openxmlformats.org/officeDocument/2006/relationships/image" Target="../media/image1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11" Type="http://schemas.openxmlformats.org/officeDocument/2006/relationships/image" Target="../media/image122.jpeg"/><Relationship Id="rId5" Type="http://schemas.openxmlformats.org/officeDocument/2006/relationships/image" Target="../media/image116.jpeg"/><Relationship Id="rId10" Type="http://schemas.openxmlformats.org/officeDocument/2006/relationships/image" Target="../media/image121.jpeg"/><Relationship Id="rId4" Type="http://schemas.openxmlformats.org/officeDocument/2006/relationships/image" Target="../media/image115.jpeg"/><Relationship Id="rId9" Type="http://schemas.openxmlformats.org/officeDocument/2006/relationships/image" Target="../media/image1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_________Microsoft_Office_Word2.docx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37.png"/><Relationship Id="rId4" Type="http://schemas.openxmlformats.org/officeDocument/2006/relationships/image" Target="../media/image136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image" Target="../media/image64.png"/><Relationship Id="rId7" Type="http://schemas.openxmlformats.org/officeDocument/2006/relationships/image" Target="../media/image142.jpeg"/><Relationship Id="rId12" Type="http://schemas.openxmlformats.org/officeDocument/2006/relationships/image" Target="../media/image1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eg"/><Relationship Id="rId11" Type="http://schemas.openxmlformats.org/officeDocument/2006/relationships/image" Target="../media/image146.jpeg"/><Relationship Id="rId5" Type="http://schemas.openxmlformats.org/officeDocument/2006/relationships/image" Target="../media/image140.jpeg"/><Relationship Id="rId10" Type="http://schemas.openxmlformats.org/officeDocument/2006/relationships/image" Target="../media/image145.jpeg"/><Relationship Id="rId4" Type="http://schemas.openxmlformats.org/officeDocument/2006/relationships/image" Target="../media/image139.jpeg"/><Relationship Id="rId9" Type="http://schemas.openxmlformats.org/officeDocument/2006/relationships/image" Target="../media/image14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image" Target="../media/image152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3" Type="http://schemas.openxmlformats.org/officeDocument/2006/relationships/image" Target="../media/image156.jpeg"/><Relationship Id="rId7" Type="http://schemas.openxmlformats.org/officeDocument/2006/relationships/image" Target="../media/image160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Relationship Id="rId9" Type="http://schemas.openxmlformats.org/officeDocument/2006/relationships/image" Target="../media/image16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7" Type="http://schemas.openxmlformats.org/officeDocument/2006/relationships/image" Target="../media/image167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3" Type="http://schemas.openxmlformats.org/officeDocument/2006/relationships/image" Target="../media/image174.jpeg"/><Relationship Id="rId7" Type="http://schemas.openxmlformats.org/officeDocument/2006/relationships/image" Target="../media/image178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Relationship Id="rId9" Type="http://schemas.openxmlformats.org/officeDocument/2006/relationships/image" Target="../media/image18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3.jpeg"/><Relationship Id="rId5" Type="http://schemas.openxmlformats.org/officeDocument/2006/relationships/image" Target="../media/image182.jpeg"/><Relationship Id="rId4" Type="http://schemas.openxmlformats.org/officeDocument/2006/relationships/package" Target="../embeddings/_________Microsoft_Office_Word3.docx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jpeg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7" Type="http://schemas.openxmlformats.org/officeDocument/2006/relationships/image" Target="../media/image196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jpeg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98.jpeg"/><Relationship Id="rId4" Type="http://schemas.openxmlformats.org/officeDocument/2006/relationships/oleObject" Target="../embeddings/_________Microsoft_Office_Word_97_-_20031.doc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jpeg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_________Microsoft_Office_Word1.docx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2868"/>
            <a:ext cx="9144000" cy="689086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2" y="154055"/>
            <a:ext cx="8820472" cy="707886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Кировское областное государственное бюджетное образовательное учреждение </a:t>
            </a:r>
            <a:endParaRPr lang="ru-RU" sz="2000" b="1" dirty="0" smtClean="0">
              <a:solidFill>
                <a:srgbClr val="000099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0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                  среднего </a:t>
            </a:r>
            <a:r>
              <a:rPr lang="ru-RU" sz="20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профессионального образования </a:t>
            </a:r>
            <a:r>
              <a:rPr lang="ru-RU" sz="2000" b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 «Кировский </a:t>
            </a:r>
            <a:r>
              <a:rPr lang="ru-RU" sz="20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медицинский колледж</a:t>
            </a:r>
            <a:r>
              <a:rPr lang="ru-RU" sz="2000" b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»</a:t>
            </a:r>
            <a:endParaRPr lang="ru-RU" sz="2000" b="1" dirty="0">
              <a:solidFill>
                <a:srgbClr val="000099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016126"/>
            <a:ext cx="3096344" cy="46445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Прямоугольник 6"/>
          <p:cNvSpPr/>
          <p:nvPr/>
        </p:nvSpPr>
        <p:spPr>
          <a:xfrm>
            <a:off x="467544" y="1080624"/>
            <a:ext cx="85324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Monotype Corsiva" pitchFamily="66" charset="0"/>
              </a:rPr>
              <a:t>Патрушева Валентина </a:t>
            </a:r>
            <a:r>
              <a:rPr lang="ru-RU" sz="4000" b="1" dirty="0">
                <a:latin typeface="Monotype Corsiva" pitchFamily="66" charset="0"/>
              </a:rPr>
              <a:t>Александровна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60032" y="6229699"/>
            <a:ext cx="2069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Monotype Corsiva" pitchFamily="66" charset="0"/>
              </a:rPr>
              <a:t>Киров 2013г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Вертикальный свиток 8"/>
          <p:cNvSpPr/>
          <p:nvPr/>
        </p:nvSpPr>
        <p:spPr>
          <a:xfrm>
            <a:off x="3855492" y="3573016"/>
            <a:ext cx="5166320" cy="2467883"/>
          </a:xfrm>
          <a:prstGeom prst="verticalScroll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62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9580" algn="r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>
                <a:latin typeface="Monotype Corsiva" pitchFamily="66" charset="0"/>
                <a:ea typeface="Calibri" panose="020F0502020204030204" pitchFamily="34" charset="0"/>
                <a:cs typeface="Calibri" panose="020F0502020204030204" pitchFamily="34" charset="0"/>
              </a:rPr>
              <a:t>Л. Н. Толстой писал: </a:t>
            </a:r>
            <a:r>
              <a:rPr lang="ru-RU" sz="2000" b="1" i="1" dirty="0" smtClean="0">
                <a:latin typeface="Monotype Corsiva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indent="449580" algn="r"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«… 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Если учитель соединяет в себе любовь к делу и ученикам, </a:t>
            </a:r>
            <a:endParaRPr lang="ru-RU" b="1" i="1" dirty="0" smtClean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449580" algn="r"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он 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– совершенный учитель». </a:t>
            </a:r>
            <a:endParaRPr lang="ru-RU" b="1" i="1" dirty="0" smtClean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449580" algn="r"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Эти 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слова для меня, как маячок в моей педагогической 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деятельности.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15667" y="2070353"/>
            <a:ext cx="55801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преподавателя 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4626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5705" y="11088"/>
            <a:ext cx="9108504" cy="6846912"/>
          </a:xfrm>
          <a:prstGeom prst="rect">
            <a:avLst/>
          </a:prstGeom>
        </p:spPr>
      </p:pic>
      <p:sp>
        <p:nvSpPr>
          <p:cNvPr id="6" name="Выноска со стрелкой вниз 5"/>
          <p:cNvSpPr/>
          <p:nvPr/>
        </p:nvSpPr>
        <p:spPr>
          <a:xfrm>
            <a:off x="107504" y="107191"/>
            <a:ext cx="8842086" cy="801529"/>
          </a:xfrm>
          <a:prstGeom prst="downArrowCallout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МОИ  ДОСТИЖЕНИЯ </a:t>
            </a:r>
            <a:endParaRPr lang="ru-RU" sz="2800" b="1" dirty="0">
              <a:solidFill>
                <a:srgbClr val="000099"/>
              </a:solidFill>
            </a:endParaRPr>
          </a:p>
        </p:txBody>
      </p:sp>
      <p:pic>
        <p:nvPicPr>
          <p:cNvPr id="8" name="Picture 7" descr="imag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52736"/>
            <a:ext cx="4095238" cy="55892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нутый угол 1"/>
          <p:cNvSpPr/>
          <p:nvPr/>
        </p:nvSpPr>
        <p:spPr>
          <a:xfrm>
            <a:off x="5081459" y="792450"/>
            <a:ext cx="3934735" cy="6065550"/>
          </a:xfrm>
          <a:prstGeom prst="foldedCorner">
            <a:avLst>
              <a:gd name="adj" fmla="val 36591"/>
            </a:avLst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ln>
            <a:solidFill>
              <a:srgbClr val="FF66FF"/>
            </a:solidFill>
          </a:ln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ГРАН-ПРИ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endParaRPr lang="ru-RU" sz="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Всероссийского  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конкурса учебно-методических изданий</a:t>
            </a:r>
          </a:p>
          <a:p>
            <a:pPr algn="ctr">
              <a:defRPr/>
            </a:pPr>
            <a:endParaRPr lang="ru-RU" sz="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проходящего </a:t>
            </a:r>
            <a:r>
              <a:rPr lang="ru-RU" sz="16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 рамках МЕЖДУНАРОДНОГО КОНГРЕССА </a:t>
            </a:r>
          </a:p>
          <a:p>
            <a:pPr algn="ctr">
              <a:defRPr/>
            </a:pPr>
            <a:r>
              <a:rPr lang="ru-RU" sz="1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Сестринское дело в России: образование, практика, наука</a:t>
            </a:r>
            <a:r>
              <a:rPr lang="ru-RU" sz="1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ctr">
              <a:defRPr/>
            </a:pPr>
            <a:endParaRPr lang="ru-RU" sz="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стандарты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Алгоритмы манипуляций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(техника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99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6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. Санкт – </a:t>
            </a:r>
            <a:r>
              <a:rPr lang="ru-RU" sz="1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Петербург</a:t>
            </a:r>
            <a:endParaRPr lang="ru-RU" sz="16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28-30 марта 2011 г.</a:t>
            </a:r>
          </a:p>
        </p:txBody>
      </p:sp>
      <p:pic>
        <p:nvPicPr>
          <p:cNvPr id="9" name="Picture 2" descr="F:\фото на печать С-Петербург\IMG_45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195" t="6522" r="26830" b="13043"/>
          <a:stretch>
            <a:fillRect/>
          </a:stretch>
        </p:blipFill>
        <p:spPr bwMode="auto">
          <a:xfrm>
            <a:off x="3182757" y="4230022"/>
            <a:ext cx="2632355" cy="24345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86534" y="5487422"/>
            <a:ext cx="1795390" cy="13465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6125" y="5487422"/>
            <a:ext cx="1808724" cy="135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0695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44624"/>
            <a:ext cx="9108504" cy="6763656"/>
          </a:xfrm>
          <a:prstGeom prst="rect">
            <a:avLst/>
          </a:prstGeom>
        </p:spPr>
      </p:pic>
      <p:sp>
        <p:nvSpPr>
          <p:cNvPr id="5" name="Выноска со стрелкой вниз 4"/>
          <p:cNvSpPr/>
          <p:nvPr/>
        </p:nvSpPr>
        <p:spPr>
          <a:xfrm>
            <a:off x="75828" y="107191"/>
            <a:ext cx="8842086" cy="801529"/>
          </a:xfrm>
          <a:prstGeom prst="downArrowCallout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МОИ  ДОСТИЖЕНИЯ </a:t>
            </a:r>
            <a:endParaRPr lang="ru-RU" sz="2800" b="1" dirty="0">
              <a:solidFill>
                <a:srgbClr val="000099"/>
              </a:solidFill>
            </a:endParaRPr>
          </a:p>
        </p:txBody>
      </p:sp>
      <p:sp>
        <p:nvSpPr>
          <p:cNvPr id="6" name="Загнутый угол 5"/>
          <p:cNvSpPr/>
          <p:nvPr/>
        </p:nvSpPr>
        <p:spPr>
          <a:xfrm>
            <a:off x="4860032" y="908720"/>
            <a:ext cx="4057882" cy="5796000"/>
          </a:xfrm>
          <a:prstGeom prst="foldedCorner">
            <a:avLst>
              <a:gd name="adj" fmla="val 33019"/>
            </a:avLst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ln>
            <a:solidFill>
              <a:srgbClr val="FF66FF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softEdge rad="317500"/>
          </a:effectLst>
        </p:spPr>
        <p:txBody>
          <a:bodyPr wrap="square">
            <a:spAutoFit/>
          </a:bodyPr>
          <a:lstStyle/>
          <a:p>
            <a:pPr algn="ctr" defTabSz="912813" fontAlgn="base">
              <a:spcBef>
                <a:spcPct val="0"/>
              </a:spcBef>
              <a:spcAft>
                <a:spcPct val="0"/>
              </a:spcAft>
              <a:tabLst>
                <a:tab pos="1331913" algn="l"/>
                <a:tab pos="1728788" algn="ctr"/>
              </a:tabLst>
            </a:pPr>
            <a:endParaRPr lang="ru-RU" sz="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2813" fontAlgn="base">
              <a:spcBef>
                <a:spcPct val="0"/>
              </a:spcBef>
              <a:spcAft>
                <a:spcPct val="0"/>
              </a:spcAft>
              <a:tabLst>
                <a:tab pos="1331913" algn="l"/>
                <a:tab pos="1728788" algn="ctr"/>
              </a:tabLs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 </a:t>
            </a:r>
          </a:p>
          <a:p>
            <a:pPr algn="ctr"/>
            <a:endParaRPr lang="ru-RU" sz="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номинации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b="1" dirty="0" smtClean="0"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sz="30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«</a:t>
            </a:r>
            <a:r>
              <a:rPr lang="ru-RU" sz="30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Лучшая </a:t>
            </a:r>
            <a:endParaRPr lang="ru-RU" sz="3000" b="1" dirty="0" smtClean="0"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sz="30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рабочая </a:t>
            </a:r>
            <a:r>
              <a:rPr lang="ru-RU" sz="30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тетрадь»</a:t>
            </a:r>
            <a:endParaRPr lang="ru-RU" sz="30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итогам Межрегионального смотра-конкурса методических работ педагогов образовательных учреждений, проходившего в региональном отделении Ассоциации творческих учителей России Общероссийского общественного движения творческих педагогов «Исследователь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2011 г.</a:t>
            </a:r>
          </a:p>
        </p:txBody>
      </p:sp>
      <p:pic>
        <p:nvPicPr>
          <p:cNvPr id="5122" name="Picture 2" descr="F:\на_гранд_Прав-ва_Патрушева_В.А._2012-2013_уч.г\Все документы (дипломы-грамоты)\дипломы грамоты\2010-2011\Лучшая рабоч тетерадь 2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4178620" cy="583121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97929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08" y="121728"/>
            <a:ext cx="9108504" cy="6763656"/>
          </a:xfrm>
          <a:prstGeom prst="rect">
            <a:avLst/>
          </a:prstGeom>
        </p:spPr>
      </p:pic>
      <p:sp>
        <p:nvSpPr>
          <p:cNvPr id="5" name="Выноска со стрелкой вниз 4"/>
          <p:cNvSpPr/>
          <p:nvPr/>
        </p:nvSpPr>
        <p:spPr>
          <a:xfrm>
            <a:off x="75828" y="107191"/>
            <a:ext cx="8842086" cy="801529"/>
          </a:xfrm>
          <a:prstGeom prst="downArrowCallout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МОИ  ДОСТИЖЕНИЯ </a:t>
            </a:r>
            <a:endParaRPr lang="ru-RU" sz="2800" b="1" dirty="0">
              <a:solidFill>
                <a:srgbClr val="000099"/>
              </a:solidFill>
            </a:endParaRPr>
          </a:p>
        </p:txBody>
      </p:sp>
      <p:sp>
        <p:nvSpPr>
          <p:cNvPr id="7" name="Загнутый угол 6"/>
          <p:cNvSpPr/>
          <p:nvPr/>
        </p:nvSpPr>
        <p:spPr>
          <a:xfrm>
            <a:off x="5822598" y="908720"/>
            <a:ext cx="3285906" cy="5760000"/>
          </a:xfrm>
          <a:prstGeom prst="foldedCorner">
            <a:avLst>
              <a:gd name="adj" fmla="val 33792"/>
            </a:avLst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ln>
            <a:solidFill>
              <a:srgbClr val="FF66FF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softEdge rad="317500"/>
          </a:effectLst>
        </p:spPr>
        <p:txBody>
          <a:bodyPr wrap="square">
            <a:spAutoFit/>
          </a:bodyPr>
          <a:lstStyle/>
          <a:p>
            <a:pPr algn="ctr" defTabSz="912813" fontAlgn="base">
              <a:spcBef>
                <a:spcPct val="0"/>
              </a:spcBef>
              <a:spcAft>
                <a:spcPct val="0"/>
              </a:spcAft>
              <a:tabLst>
                <a:tab pos="1331913" algn="l"/>
                <a:tab pos="1728788" algn="ctr"/>
              </a:tabLst>
            </a:pPr>
            <a:endParaRPr lang="ru-RU" sz="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2813" fontAlgn="base">
              <a:spcBef>
                <a:spcPct val="0"/>
              </a:spcBef>
              <a:spcAft>
                <a:spcPct val="0"/>
              </a:spcAft>
              <a:tabLst>
                <a:tab pos="1331913" algn="l"/>
                <a:tab pos="1728788" algn="ctr"/>
              </a:tabLst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БЛАГОДАРСТВЕННОЕ ПИСЬМО </a:t>
            </a:r>
          </a:p>
          <a:p>
            <a:pPr algn="ctr" defTabSz="912813" fontAlgn="base">
              <a:spcBef>
                <a:spcPct val="0"/>
              </a:spcBef>
              <a:spcAft>
                <a:spcPct val="0"/>
              </a:spcAft>
              <a:tabLst>
                <a:tab pos="1331913" algn="l"/>
                <a:tab pos="1728788" algn="ctr"/>
              </a:tabLst>
            </a:pPr>
            <a:endParaRPr lang="ru-RU" sz="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2813" fontAlgn="base">
              <a:spcBef>
                <a:spcPct val="0"/>
              </a:spcBef>
              <a:spcAft>
                <a:spcPct val="0"/>
              </a:spcAft>
              <a:tabLst>
                <a:tab pos="1331913" algn="l"/>
                <a:tab pos="1728788" algn="ctr"/>
              </a:tabLst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номинации </a:t>
            </a:r>
          </a:p>
          <a:p>
            <a:pPr algn="ctr" defTabSz="912813" fontAlgn="base">
              <a:spcBef>
                <a:spcPct val="0"/>
              </a:spcBef>
              <a:spcAft>
                <a:spcPct val="0"/>
              </a:spcAft>
              <a:tabLst>
                <a:tab pos="1331913" algn="l"/>
                <a:tab pos="1728788" algn="ctr"/>
              </a:tabLst>
            </a:pPr>
            <a:r>
              <a:rPr lang="ru-RU" sz="22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«Патриотическое воспитание в среднем образовательном учреждении»</a:t>
            </a:r>
          </a:p>
          <a:p>
            <a:pPr algn="ctr" defTabSz="912813" fontAlgn="base">
              <a:spcBef>
                <a:spcPct val="0"/>
              </a:spcBef>
              <a:spcAft>
                <a:spcPct val="0"/>
              </a:spcAft>
              <a:tabLst>
                <a:tab pos="1331913" algn="l"/>
                <a:tab pos="1728788" algn="ctr"/>
              </a:tabLst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2813" fontAlgn="base">
              <a:spcBef>
                <a:spcPct val="0"/>
              </a:spcBef>
              <a:spcAft>
                <a:spcPct val="0"/>
              </a:spcAft>
              <a:tabLst>
                <a:tab pos="1331913" algn="l"/>
                <a:tab pos="1728788" algn="ctr"/>
              </a:tabLst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Всероссийский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2813" fontAlgn="base">
              <a:spcBef>
                <a:spcPct val="0"/>
              </a:spcBef>
              <a:spcAft>
                <a:spcPct val="0"/>
              </a:spcAft>
              <a:tabLst>
                <a:tab pos="1331913" algn="l"/>
                <a:tab pos="1728788" algn="ctr"/>
              </a:tabLst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лучшую методическую разработку по патриотической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проблематике</a:t>
            </a:r>
          </a:p>
          <a:p>
            <a:pPr algn="ctr" defTabSz="912813" fontAlgn="base">
              <a:spcBef>
                <a:spcPct val="0"/>
              </a:spcBef>
              <a:spcAft>
                <a:spcPct val="0"/>
              </a:spcAft>
              <a:tabLst>
                <a:tab pos="1331913" algn="l"/>
                <a:tab pos="1728788" algn="ctr"/>
              </a:tabLst>
            </a:pPr>
            <a:endParaRPr 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2813" fontAlgn="base">
              <a:spcBef>
                <a:spcPct val="0"/>
              </a:spcBef>
              <a:spcAft>
                <a:spcPct val="0"/>
              </a:spcAft>
              <a:tabLst>
                <a:tab pos="1331913" algn="l"/>
                <a:tab pos="1728788" algn="ctr"/>
              </a:tabLst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 – Ярославль</a:t>
            </a:r>
          </a:p>
          <a:p>
            <a:pPr algn="ctr" defTabSz="912813" fontAlgn="base">
              <a:spcBef>
                <a:spcPct val="0"/>
              </a:spcBef>
              <a:spcAft>
                <a:spcPct val="0"/>
              </a:spcAft>
              <a:tabLst>
                <a:tab pos="1331913" algn="l"/>
                <a:tab pos="1728788" algn="ctr"/>
              </a:tabLst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2011-2012гг.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13867" y="861768"/>
            <a:ext cx="3058941" cy="45365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602" name="Picture 2" descr="F:\на_гранд_Прав-ва_Патрушева_В.А._2012-2013_уч.г\Все документы (дипломы-грамоты)\дипломы грамоты\2011-2012\Благ письмо Яросл-Москва 13.01.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2" t="1707" r="3522" b="2480"/>
          <a:stretch/>
        </p:blipFill>
        <p:spPr bwMode="auto">
          <a:xfrm>
            <a:off x="1997633" y="1149274"/>
            <a:ext cx="3870511" cy="54166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Left"/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Picture 7" descr="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9240" y="1472440"/>
            <a:ext cx="1422520" cy="165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8"/>
          <p:cNvSpPr>
            <a:spLocks noChangeArrowheads="1"/>
          </p:cNvSpPr>
          <p:nvPr/>
        </p:nvSpPr>
        <p:spPr bwMode="auto">
          <a:xfrm>
            <a:off x="500119" y="3130020"/>
            <a:ext cx="2487705" cy="45719"/>
          </a:xfrm>
          <a:prstGeom prst="roundRect">
            <a:avLst>
              <a:gd name="adj" fmla="val 16593"/>
            </a:avLst>
          </a:prstGeom>
          <a:solidFill>
            <a:srgbClr val="8064A2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9"/>
          <p:cNvSpPr>
            <a:spLocks noChangeArrowheads="1"/>
          </p:cNvSpPr>
          <p:nvPr/>
        </p:nvSpPr>
        <p:spPr bwMode="auto">
          <a:xfrm rot="16200000">
            <a:off x="-1792400" y="3087879"/>
            <a:ext cx="4336437" cy="91360"/>
          </a:xfrm>
          <a:prstGeom prst="roundRect">
            <a:avLst>
              <a:gd name="adj" fmla="val 50000"/>
            </a:avLst>
          </a:prstGeom>
          <a:solidFill>
            <a:srgbClr val="8064A2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330139" y="1149275"/>
            <a:ext cx="2901701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430463" algn="l"/>
                <a:tab pos="459105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430463" algn="l"/>
                <a:tab pos="459105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430463" algn="l"/>
                <a:tab pos="459105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430463" algn="l"/>
                <a:tab pos="459105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430463" algn="l"/>
                <a:tab pos="459105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430463" algn="l"/>
                <a:tab pos="459105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430463" algn="l"/>
                <a:tab pos="459105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430463" algn="l"/>
                <a:tab pos="459105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430463" algn="l"/>
                <a:tab pos="459105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  <a:tab pos="4591050" algn="l"/>
              </a:tabLst>
            </a:pPr>
            <a:r>
              <a:rPr kumimoji="0" lang="ru-RU" altLang="ru-RU" sz="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МИНИСТЕРСТВО ЗДРАВООХРАНЕНИЯ И СОЦИАЛЬНОГО РАЗВИТИЯ РФ</a:t>
            </a:r>
            <a:endParaRPr kumimoji="0" lang="ru-RU" altLang="ru-RU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  <a:tab pos="4591050" algn="l"/>
              </a:tabLst>
            </a:pPr>
            <a:r>
              <a:rPr kumimoji="0" lang="ru-RU" altLang="ru-RU" sz="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ДЕПАРТАМЕНТ ЗДРАВООХРАНЕНИЯ КИРОВСКОЙ ОБЛАСТИ</a:t>
            </a:r>
            <a:endParaRPr kumimoji="0" lang="ru-RU" altLang="ru-RU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  <a:tab pos="4591050" algn="l"/>
              </a:tabLst>
            </a:pPr>
            <a:r>
              <a:rPr kumimoji="0" lang="ru-RU" altLang="ru-RU" sz="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КОГБОУ СПО «КИРОВСКИЙ МЕДИЦИНСКИЙ КОЛЛЕДЖ»</a:t>
            </a:r>
            <a:endParaRPr kumimoji="0" lang="ru-RU" altLang="ru-RU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500119" y="3384051"/>
            <a:ext cx="2731721" cy="2200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17113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17113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17113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17113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17113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7113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7113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7113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7113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1325" algn="l"/>
              </a:tabLst>
            </a:pPr>
            <a:r>
              <a: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КОНКУРС</a:t>
            </a:r>
            <a:endParaRPr kumimoji="0" lang="ru-RU" alt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1325" algn="l"/>
              </a:tabLst>
            </a:pPr>
            <a:r>
              <a: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ПРОФЕССИОНАЛЬНОГО МАСТЕРСТВА</a:t>
            </a:r>
            <a:endParaRPr kumimoji="0" lang="ru-RU" alt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1325" algn="l"/>
              </a:tabLst>
            </a:pPr>
            <a:r>
              <a: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endParaRPr kumimoji="0" lang="ru-RU" alt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1325" algn="l"/>
              </a:tabLst>
            </a:pPr>
            <a:r>
              <a: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«ЗНАТОК ОСНОВ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1325" algn="l"/>
              </a:tabLst>
            </a:pPr>
            <a:r>
              <a: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СЕСТРИНСКОГО </a:t>
            </a:r>
            <a:r>
              <a:rPr kumimoji="0" lang="ru-RU" alt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ДЕЛА»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1325" algn="l"/>
              </a:tabLst>
            </a:pPr>
            <a:endParaRPr kumimoji="0" lang="ru-RU" altLang="ru-RU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1325" algn="l"/>
              </a:tabLst>
            </a:pPr>
            <a:r>
              <a:rPr kumimoji="0" lang="ru-RU" alt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Методическая разработка конкурса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1325" algn="l"/>
              </a:tabLst>
            </a:pPr>
            <a:r>
              <a:rPr kumimoji="0" lang="ru-RU" alt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специальностей:</a:t>
            </a: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060101«Лечебное дело»,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1325" algn="l"/>
              </a:tabLst>
            </a:pP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060102 «Акушерское дело», 060109 «Сестринское дело»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1325" algn="l"/>
              </a:tabLst>
            </a:pPr>
            <a:endParaRPr kumimoji="0" lang="ru-RU" alt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1325" algn="l"/>
              </a:tabLst>
            </a:pPr>
            <a:r>
              <a:rPr kumimoji="0" lang="ru-RU" alt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Киров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1325" algn="l"/>
              </a:tabLst>
            </a:pPr>
            <a:r>
              <a:rPr kumimoji="0" lang="ru-RU" alt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2011г.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1524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2324"/>
            <a:ext cx="9108504" cy="6880324"/>
          </a:xfrm>
          <a:prstGeom prst="rect">
            <a:avLst/>
          </a:prstGeom>
        </p:spPr>
      </p:pic>
      <p:sp>
        <p:nvSpPr>
          <p:cNvPr id="9" name="Загнутый угол 8"/>
          <p:cNvSpPr/>
          <p:nvPr/>
        </p:nvSpPr>
        <p:spPr>
          <a:xfrm>
            <a:off x="154789" y="908720"/>
            <a:ext cx="4129179" cy="5760000"/>
          </a:xfrm>
          <a:prstGeom prst="foldedCorner">
            <a:avLst>
              <a:gd name="adj" fmla="val 45865"/>
            </a:avLst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ln>
            <a:solidFill>
              <a:srgbClr val="FF66FF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softEdge rad="317500"/>
          </a:effectLst>
        </p:spPr>
        <p:txBody>
          <a:bodyPr wrap="square">
            <a:spAutoFit/>
          </a:bodyPr>
          <a:lstStyle/>
          <a:p>
            <a:pPr algn="ctr"/>
            <a:endParaRPr lang="ru-RU" altLang="ru-RU" sz="1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ЗАНЕСЕНА</a:t>
            </a:r>
          </a:p>
          <a:p>
            <a:pPr algn="ctr"/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В КНИГУ ПОЧЕТА </a:t>
            </a:r>
          </a:p>
          <a:p>
            <a:pPr algn="ctr"/>
            <a:endParaRPr lang="ru-RU" alt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МЕДИЦИНСКИХ РАБОТНИКОВ </a:t>
            </a:r>
          </a:p>
          <a:p>
            <a:pPr algn="ctr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КИРОВСКОЙ ОБЛАСТИ </a:t>
            </a:r>
          </a:p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основании решения Совета правления  ассоциации медицинских сестер Кировской области за большой вклад в развитие сестринского дела Кировской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области</a:t>
            </a:r>
          </a:p>
          <a:p>
            <a:pPr algn="ctr"/>
            <a:endParaRPr lang="ru-RU" alt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24 мая 2012 г. </a:t>
            </a:r>
            <a:endParaRPr lang="ru-RU" alt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F:\на_гранд_Прав-ва_Патрушева_В.А._2012-2013_уч.г\Все документы (дипломы-грамоты)\дипломы грамоты\2011-2012\Книга почета КО 25.04.2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3403" y="836712"/>
            <a:ext cx="4163093" cy="5730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6596" y="3996045"/>
            <a:ext cx="2033588" cy="2667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Выноска со стрелкой вниз 7"/>
          <p:cNvSpPr/>
          <p:nvPr/>
        </p:nvSpPr>
        <p:spPr>
          <a:xfrm>
            <a:off x="75827" y="44624"/>
            <a:ext cx="8947297" cy="801529"/>
          </a:xfrm>
          <a:prstGeom prst="downArrowCallout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МОИ  ДОСТИЖЕНИЯ </a:t>
            </a:r>
            <a:endParaRPr lang="ru-RU" sz="28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4856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777" y="-22324"/>
            <a:ext cx="9108504" cy="6880324"/>
          </a:xfrm>
          <a:prstGeom prst="rect">
            <a:avLst/>
          </a:prstGeom>
        </p:spPr>
      </p:pic>
      <p:sp>
        <p:nvSpPr>
          <p:cNvPr id="5" name="Выноска со стрелкой вниз 4"/>
          <p:cNvSpPr/>
          <p:nvPr/>
        </p:nvSpPr>
        <p:spPr>
          <a:xfrm>
            <a:off x="75827" y="44624"/>
            <a:ext cx="8947297" cy="801529"/>
          </a:xfrm>
          <a:prstGeom prst="downArrowCallout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МОИ  ДОСТИЖЕНИЯ </a:t>
            </a:r>
            <a:endParaRPr lang="ru-RU" sz="2800" b="1" dirty="0">
              <a:solidFill>
                <a:srgbClr val="000099"/>
              </a:solidFill>
            </a:endParaRPr>
          </a:p>
        </p:txBody>
      </p:sp>
      <p:pic>
        <p:nvPicPr>
          <p:cNvPr id="6146" name="Picture 2" descr="F:\на_гранд_Прав-ва_Патрушева_В.А._2012-2013_уч.г\Все документы (дипломы-грамоты)\дипломы грамоты\2010-2011\Грамота ДЗ КО 06.2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8424936" cy="595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68165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3" y="-27384"/>
            <a:ext cx="9180513" cy="6885384"/>
          </a:xfrm>
          <a:prstGeom prst="rect">
            <a:avLst/>
          </a:prstGeom>
        </p:spPr>
      </p:pic>
      <p:sp>
        <p:nvSpPr>
          <p:cNvPr id="5" name="Выноска со стрелкой вниз 4"/>
          <p:cNvSpPr/>
          <p:nvPr/>
        </p:nvSpPr>
        <p:spPr>
          <a:xfrm>
            <a:off x="75828" y="107191"/>
            <a:ext cx="8842086" cy="801529"/>
          </a:xfrm>
          <a:prstGeom prst="downArrowCallout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МОИ  ДОСТИЖЕНИЯ </a:t>
            </a:r>
            <a:endParaRPr lang="ru-RU" sz="2800" b="1" dirty="0">
              <a:solidFill>
                <a:srgbClr val="000099"/>
              </a:solidFill>
            </a:endParaRPr>
          </a:p>
        </p:txBody>
      </p:sp>
      <p:sp>
        <p:nvSpPr>
          <p:cNvPr id="9" name="Загнутый угол 8"/>
          <p:cNvSpPr/>
          <p:nvPr/>
        </p:nvSpPr>
        <p:spPr>
          <a:xfrm>
            <a:off x="4427984" y="764704"/>
            <a:ext cx="4572000" cy="5580000"/>
          </a:xfrm>
          <a:prstGeom prst="foldedCorner">
            <a:avLst>
              <a:gd name="adj" fmla="val 34880"/>
            </a:avLst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ln>
            <a:solidFill>
              <a:srgbClr val="FF66FF"/>
            </a:solidFill>
          </a:ln>
          <a:effectLst>
            <a:softEdge rad="317500"/>
          </a:effectLst>
        </p:spPr>
        <p:txBody>
          <a:bodyPr>
            <a:spAutoFit/>
          </a:bodyPr>
          <a:lstStyle/>
          <a:p>
            <a:pPr algn="ctr" defTabSz="912813" fontAlgn="base">
              <a:spcBef>
                <a:spcPct val="0"/>
              </a:spcBef>
              <a:spcAft>
                <a:spcPct val="0"/>
              </a:spcAft>
              <a:tabLst>
                <a:tab pos="1331913" algn="l"/>
                <a:tab pos="1728788" algn="ctr"/>
              </a:tabLs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2813" fontAlgn="base">
              <a:spcBef>
                <a:spcPct val="0"/>
              </a:spcBef>
              <a:spcAft>
                <a:spcPct val="0"/>
              </a:spcAft>
              <a:tabLst>
                <a:tab pos="1331913" algn="l"/>
                <a:tab pos="1728788" algn="ctr"/>
              </a:tabLst>
            </a:pPr>
            <a:endParaRPr lang="ru-RU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2813" fontAlgn="base">
              <a:spcBef>
                <a:spcPct val="0"/>
              </a:spcBef>
              <a:spcAft>
                <a:spcPct val="0"/>
              </a:spcAft>
              <a:tabLst>
                <a:tab pos="1331913" algn="l"/>
                <a:tab pos="1728788" algn="ctr"/>
              </a:tabLst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ГРАНТ</a:t>
            </a:r>
          </a:p>
          <a:p>
            <a:pPr algn="ctr" defTabSz="912813" fontAlgn="base">
              <a:spcBef>
                <a:spcPct val="0"/>
              </a:spcBef>
              <a:spcAft>
                <a:spcPct val="0"/>
              </a:spcAft>
              <a:tabLst>
                <a:tab pos="1331913" algn="l"/>
                <a:tab pos="1728788" algn="ctr"/>
              </a:tabLst>
            </a:pPr>
            <a:endParaRPr 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2813" fontAlgn="base">
              <a:spcBef>
                <a:spcPct val="0"/>
              </a:spcBef>
              <a:spcAft>
                <a:spcPct val="0"/>
              </a:spcAft>
              <a:tabLst>
                <a:tab pos="1331913" algn="l"/>
                <a:tab pos="1728788" algn="ctr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Конкурсного отбора педагогических работников образовательных учреждений области для присуждения социальных выплат в виде премий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Кировской области лучшим педагогическим работникам областных государственных и муниципальных образовательных учреждений </a:t>
            </a:r>
          </a:p>
          <a:p>
            <a:pPr algn="ctr" defTabSz="912813" fontAlgn="base">
              <a:spcBef>
                <a:spcPct val="0"/>
              </a:spcBef>
              <a:spcAft>
                <a:spcPct val="0"/>
              </a:spcAft>
              <a:tabLst>
                <a:tab pos="1331913" algn="l"/>
                <a:tab pos="1728788" algn="ctr"/>
              </a:tabLst>
            </a:pPr>
            <a:endParaRPr 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2813" fontAlgn="base">
              <a:spcBef>
                <a:spcPct val="0"/>
              </a:spcBef>
              <a:spcAft>
                <a:spcPct val="0"/>
              </a:spcAft>
              <a:tabLst>
                <a:tab pos="1331913" algn="l"/>
                <a:tab pos="1728788" algn="ctr"/>
              </a:tabLst>
            </a:pPr>
            <a:r>
              <a:rPr lang="ru-RU" sz="28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Лучший преподаватель </a:t>
            </a:r>
          </a:p>
          <a:p>
            <a:pPr algn="ctr" defTabSz="912813" fontAlgn="base">
              <a:spcBef>
                <a:spcPct val="0"/>
              </a:spcBef>
              <a:spcAft>
                <a:spcPct val="0"/>
              </a:spcAft>
              <a:tabLst>
                <a:tab pos="1331913" algn="l"/>
                <a:tab pos="1728788" algn="ctr"/>
              </a:tabLst>
            </a:pPr>
            <a:r>
              <a:rPr lang="ru-RU" sz="28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специальных дисциплин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2813" fontAlgn="base">
              <a:spcBef>
                <a:spcPct val="0"/>
              </a:spcBef>
              <a:spcAft>
                <a:spcPct val="0"/>
              </a:spcAft>
              <a:tabLst>
                <a:tab pos="1331913" algn="l"/>
                <a:tab pos="1728788" algn="ctr"/>
              </a:tabLst>
            </a:pPr>
            <a:endParaRPr 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2813" fontAlgn="base">
              <a:spcBef>
                <a:spcPct val="0"/>
              </a:spcBef>
              <a:spcAft>
                <a:spcPct val="0"/>
              </a:spcAft>
              <a:tabLst>
                <a:tab pos="1331913" algn="l"/>
                <a:tab pos="1728788" algn="ctr"/>
              </a:tabLst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2013 г.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32254" y="5157192"/>
            <a:ext cx="1728192" cy="17281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848516"/>
            <a:ext cx="4114567" cy="56612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1880" y="5228112"/>
            <a:ext cx="2264663" cy="15852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xmlns="" val="4234381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49720"/>
            <a:ext cx="9108504" cy="6763656"/>
          </a:xfrm>
          <a:prstGeom prst="rect">
            <a:avLst/>
          </a:prstGeom>
        </p:spPr>
      </p:pic>
      <p:sp>
        <p:nvSpPr>
          <p:cNvPr id="3" name="Выноска со стрелкой вниз 2"/>
          <p:cNvSpPr/>
          <p:nvPr/>
        </p:nvSpPr>
        <p:spPr>
          <a:xfrm>
            <a:off x="161207" y="107191"/>
            <a:ext cx="8803281" cy="801529"/>
          </a:xfrm>
          <a:prstGeom prst="downArrowCallout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МОИ  ДОСТИЖЕНИЯ </a:t>
            </a:r>
            <a:endParaRPr lang="ru-RU" sz="2800" b="1" dirty="0">
              <a:solidFill>
                <a:srgbClr val="000099"/>
              </a:solidFill>
            </a:endParaRPr>
          </a:p>
        </p:txBody>
      </p:sp>
      <p:pic>
        <p:nvPicPr>
          <p:cNvPr id="5122" name="Picture 2" descr="F:\на_гранд_Прав-ва_Патрушева_В.А._2012-2013_уч.г\Все документы (дипломы-грамоты)\дипломы грамоты\2011-2012\Благ  письмо за организацию  конкурса Профессия добрых сердец 17.02.2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36712"/>
            <a:ext cx="4240686" cy="5837007"/>
          </a:xfrm>
          <a:prstGeom prst="rect">
            <a:avLst/>
          </a:prstGeom>
          <a:noFill/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на_гранд_Прав-ва_Патрушева_В.А._2012-2013_уч.г\Все документы (дипломы-грамоты)\дипломы грамоты\Прочие документы\2007-2008 за добросов творч труд КМ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3964723" cy="5664011"/>
          </a:xfrm>
          <a:prstGeom prst="rect">
            <a:avLst/>
          </a:prstGeom>
          <a:noFill/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7342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08504" cy="6763656"/>
          </a:xfrm>
          <a:prstGeom prst="rect">
            <a:avLst/>
          </a:prstGeom>
        </p:spPr>
      </p:pic>
      <p:sp>
        <p:nvSpPr>
          <p:cNvPr id="5" name="Выноска со стрелкой вниз 4"/>
          <p:cNvSpPr/>
          <p:nvPr/>
        </p:nvSpPr>
        <p:spPr>
          <a:xfrm>
            <a:off x="161207" y="107191"/>
            <a:ext cx="8803281" cy="801529"/>
          </a:xfrm>
          <a:prstGeom prst="downArrowCallout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МОИ  ДОСТИЖЕНИЯ </a:t>
            </a:r>
            <a:endParaRPr lang="ru-RU" sz="2800" b="1" dirty="0">
              <a:solidFill>
                <a:srgbClr val="000099"/>
              </a:solidFill>
            </a:endParaRPr>
          </a:p>
        </p:txBody>
      </p:sp>
      <p:pic>
        <p:nvPicPr>
          <p:cNvPr id="7170" name="Picture 2" descr="F:\на_гранд_Прав-ва_Патрушева_В.А._2012-2013_уч.г\Все документы (дипломы-грамоты)\дипломы грамоты\2011-2012\Грам за ФГОС КМК  04.07.2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4252" y="764703"/>
            <a:ext cx="4380590" cy="602957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Picture 3" descr="F:\на_гранд_Прав-ва_Патрушева_В.А._2012-2013_уч.г\Все документы (дипломы-грамоты)\дипломы грамоты\2010-2011\Бл письмо ЦМК за участие  в конкурсе предметных недель 2010-2011г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207" y="968998"/>
            <a:ext cx="4121338" cy="562098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</p:spTree>
    <p:extLst>
      <p:ext uri="{BB962C8B-B14F-4D97-AF65-F5344CB8AC3E}">
        <p14:creationId xmlns:p14="http://schemas.microsoft.com/office/powerpoint/2010/main" xmlns="" val="1791415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80512" cy="6885384"/>
          </a:xfrm>
          <a:prstGeom prst="rect">
            <a:avLst/>
          </a:prstGeom>
        </p:spPr>
      </p:pic>
      <p:pic>
        <p:nvPicPr>
          <p:cNvPr id="4" name="Picture 2" descr="imag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0"/>
            <a:ext cx="4248472" cy="5922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Выноска со стрелкой вниз 5"/>
          <p:cNvSpPr/>
          <p:nvPr/>
        </p:nvSpPr>
        <p:spPr>
          <a:xfrm>
            <a:off x="161207" y="107191"/>
            <a:ext cx="8803281" cy="801529"/>
          </a:xfrm>
          <a:prstGeom prst="downArrowCallout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МОИ  ДОСТИЖЕНИЯ </a:t>
            </a:r>
            <a:endParaRPr lang="ru-RU" sz="2800" b="1" dirty="0">
              <a:solidFill>
                <a:srgbClr val="000099"/>
              </a:solidFill>
            </a:endParaRPr>
          </a:p>
        </p:txBody>
      </p:sp>
      <p:sp>
        <p:nvSpPr>
          <p:cNvPr id="7" name="Загнутый угол 6"/>
          <p:cNvSpPr/>
          <p:nvPr/>
        </p:nvSpPr>
        <p:spPr>
          <a:xfrm>
            <a:off x="4716016" y="1196752"/>
            <a:ext cx="4248472" cy="5472000"/>
          </a:xfrm>
          <a:prstGeom prst="foldedCorner">
            <a:avLst>
              <a:gd name="adj" fmla="val 30938"/>
            </a:avLst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0" scaled="0"/>
          </a:gradFill>
          <a:ln>
            <a:solidFill>
              <a:srgbClr val="FF66FF"/>
            </a:solidFill>
          </a:ln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БЛАГОДАРСТВЕННОЕ </a:t>
            </a:r>
          </a:p>
          <a:p>
            <a:pPr algn="ctr"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ПИСЬМО</a:t>
            </a:r>
          </a:p>
          <a:p>
            <a:pPr algn="ctr">
              <a:defRPr/>
            </a:pPr>
            <a:endParaRPr lang="ru-RU" sz="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 РАЗРАБОТКУ, ОРГАНИЗАЦИЮ </a:t>
            </a:r>
          </a:p>
          <a:p>
            <a:pPr algn="ctr"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 ПРОВЕДЕНИЕ Конкурса 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ПРОФЕССИОНАЛЬНОГО  МАСТЕРСТВА </a:t>
            </a:r>
          </a:p>
          <a:p>
            <a:pPr algn="ctr">
              <a:defRPr/>
            </a:pP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Знаток основ 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сестринского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дела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altLang="ru-RU" b="1" dirty="0" smtClean="0">
              <a:solidFill>
                <a:srgbClr val="26262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b="1" dirty="0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среди </a:t>
            </a:r>
            <a:r>
              <a:rPr lang="ru-RU" altLang="ru-RU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студентов </a:t>
            </a:r>
            <a:r>
              <a:rPr lang="en-US" altLang="ru-RU" b="1" dirty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 курса,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специальностей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«Лечебное дело» и «Сестринское дело»</a:t>
            </a:r>
          </a:p>
          <a:p>
            <a:pPr algn="ctr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КМК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и ФИЛИАЛОВ колледжа, 11.05.2011г., г. Киров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16600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16024"/>
            <a:ext cx="9180512" cy="710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F:\на_гранд_Прав-ва_Патрушева_В.А._2012-2013_уч.г\Все документы (дипломы-грамоты)\дипломы грамоты\Прочие документы\2006 КГМА 2МНПК мастер клас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905532"/>
            <a:ext cx="5832649" cy="41796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Выноска со стрелкой вниз 4"/>
          <p:cNvSpPr/>
          <p:nvPr/>
        </p:nvSpPr>
        <p:spPr>
          <a:xfrm>
            <a:off x="107504" y="-27384"/>
            <a:ext cx="8928992" cy="864096"/>
          </a:xfrm>
          <a:prstGeom prst="downArrowCallout">
            <a:avLst/>
          </a:prstGeom>
          <a:gradFill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2700000" scaled="0"/>
          </a:gradFill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Monotype Corsiva" pitchFamily="66" charset="0"/>
              </a:rPr>
              <a:t>ОТКРЫТЫЕ </a:t>
            </a:r>
            <a:r>
              <a:rPr lang="ru-RU" sz="2800" b="1" dirty="0" smtClean="0">
                <a:solidFill>
                  <a:schemeClr val="tx1"/>
                </a:solidFill>
                <a:latin typeface="Monotype Corsiva" pitchFamily="66" charset="0"/>
              </a:rPr>
              <a:t> УРОКИ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5229200"/>
            <a:ext cx="5040560" cy="14465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Участие во второй межрегиональной научно-практической конференции «Проблемы и перспективы многоуровневой подготовки специалистов здравоохранения»</a:t>
            </a:r>
          </a:p>
        </p:txBody>
      </p:sp>
      <p:sp>
        <p:nvSpPr>
          <p:cNvPr id="7" name="Загнутый угол 6"/>
          <p:cNvSpPr/>
          <p:nvPr/>
        </p:nvSpPr>
        <p:spPr>
          <a:xfrm>
            <a:off x="5724128" y="836712"/>
            <a:ext cx="3312368" cy="6273760"/>
          </a:xfrm>
          <a:prstGeom prst="foldedCorner">
            <a:avLst>
              <a:gd name="adj" fmla="val 43634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softEdge rad="317500"/>
          </a:effectLst>
        </p:spPr>
        <p:txBody>
          <a:bodyPr wrap="square">
            <a:spAutoFit/>
          </a:bodyPr>
          <a:lstStyle/>
          <a:p>
            <a:pPr lvl="0" algn="ctr"/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</a:t>
            </a:r>
          </a:p>
          <a:p>
            <a:pPr lvl="0" algn="ctr"/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ПРОВЕДЕНИЕ</a:t>
            </a:r>
          </a:p>
          <a:p>
            <a:pPr lvl="0" algn="ctr"/>
            <a:endPara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КЛАССА</a:t>
            </a:r>
          </a:p>
          <a:p>
            <a:pPr lvl="0" algn="ctr"/>
            <a:endParaRPr lang="ru-RU" sz="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 занятия: бинарный урок</a:t>
            </a:r>
          </a:p>
          <a:p>
            <a:pPr lvl="0"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нетрадиционной форме организации учебного процесса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проведении занятия принимали участие преподаватели и студенты двух типов образовательных учреждений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КГМА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КМК)</a:t>
            </a:r>
          </a:p>
          <a:p>
            <a:pPr lvl="0"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 24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апреля 2006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lvl="0"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xmlns="" val="609969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57616"/>
            <a:ext cx="9180512" cy="70870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846" y="200253"/>
            <a:ext cx="8712968" cy="492443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6200000" scaled="0"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ПРОФЕССИОНАЛЬНОЕ  ОБРАЗОВАНИЕ</a:t>
            </a:r>
            <a:endParaRPr lang="ru-RU" sz="26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510295"/>
            <a:ext cx="8546990" cy="33507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435" t="524" b="1"/>
          <a:stretch/>
        </p:blipFill>
        <p:spPr>
          <a:xfrm>
            <a:off x="0" y="1268760"/>
            <a:ext cx="4363558" cy="547107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Прямоугольник 9"/>
          <p:cNvSpPr/>
          <p:nvPr/>
        </p:nvSpPr>
        <p:spPr>
          <a:xfrm>
            <a:off x="4283968" y="4268703"/>
            <a:ext cx="4656731" cy="2400657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6200000" scaled="0"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Monotype Corsiva" pitchFamily="66" charset="0"/>
              </a:rPr>
              <a:t>«Кировское  медицинское училище», 30 июня 1985 года</a:t>
            </a:r>
          </a:p>
          <a:p>
            <a:pPr algn="ctr"/>
            <a:r>
              <a:rPr lang="ru-RU" sz="1600" b="1" dirty="0" smtClean="0">
                <a:latin typeface="Monotype Corsiva" pitchFamily="66" charset="0"/>
                <a:cs typeface="Times New Roman" pitchFamily="18" charset="0"/>
              </a:rPr>
              <a:t>Специальность – медицинская сестра</a:t>
            </a:r>
          </a:p>
          <a:p>
            <a:pPr algn="ctr"/>
            <a:r>
              <a:rPr lang="ru-RU" sz="1600" b="1" dirty="0" smtClean="0">
                <a:latin typeface="Monotype Corsiva" pitchFamily="66" charset="0"/>
                <a:cs typeface="Times New Roman" pitchFamily="18" charset="0"/>
              </a:rPr>
              <a:t>Квалификация – медицинской сестры</a:t>
            </a:r>
          </a:p>
          <a:p>
            <a:pPr algn="ctr"/>
            <a:endParaRPr lang="ru-RU" sz="1600" b="1" dirty="0">
              <a:latin typeface="Monotype Corsiva" pitchFamily="66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Monotype Corsiva" pitchFamily="66" charset="0"/>
                <a:cs typeface="Times New Roman" pitchFamily="18" charset="0"/>
              </a:rPr>
              <a:t>«Кировский базовый медицинский колледж»</a:t>
            </a:r>
          </a:p>
          <a:p>
            <a:pPr algn="ctr"/>
            <a:r>
              <a:rPr lang="ru-RU" sz="1600" b="1" dirty="0" smtClean="0">
                <a:latin typeface="Monotype Corsiva" pitchFamily="66" charset="0"/>
                <a:cs typeface="Times New Roman" pitchFamily="18" charset="0"/>
              </a:rPr>
              <a:t>20 июня, 2003 года</a:t>
            </a:r>
          </a:p>
          <a:p>
            <a:pPr algn="ctr"/>
            <a:r>
              <a:rPr lang="ru-RU" sz="1600" b="1" dirty="0" smtClean="0">
                <a:latin typeface="Monotype Corsiva" pitchFamily="66" charset="0"/>
                <a:cs typeface="Times New Roman" pitchFamily="18" charset="0"/>
              </a:rPr>
              <a:t>Специальность – сестринское дело</a:t>
            </a:r>
          </a:p>
          <a:p>
            <a:pPr algn="ctr"/>
            <a:r>
              <a:rPr lang="ru-RU" sz="1600" b="1" dirty="0" smtClean="0">
                <a:latin typeface="Monotype Corsiva" pitchFamily="66" charset="0"/>
                <a:cs typeface="Times New Roman" pitchFamily="18" charset="0"/>
              </a:rPr>
              <a:t>Квалификация -  медсестра-организатор, </a:t>
            </a:r>
            <a:r>
              <a:rPr lang="ru-RU" sz="2200" b="1" dirty="0" smtClean="0">
                <a:latin typeface="Monotype Corsiva" pitchFamily="66" charset="0"/>
                <a:cs typeface="Times New Roman" pitchFamily="18" charset="0"/>
              </a:rPr>
              <a:t>преподаватель </a:t>
            </a:r>
            <a:r>
              <a:rPr lang="ru-RU" sz="1600" b="1" dirty="0" smtClean="0">
                <a:latin typeface="Monotype Corsiva" pitchFamily="66" charset="0"/>
                <a:cs typeface="Times New Roman" pitchFamily="18" charset="0"/>
              </a:rPr>
              <a:t>сестринского дела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6090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0850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27" r="2683"/>
          <a:stretch/>
        </p:blipFill>
        <p:spPr>
          <a:xfrm>
            <a:off x="6085184" y="4609911"/>
            <a:ext cx="3023320" cy="2169824"/>
          </a:xfrm>
          <a:prstGeom prst="rect">
            <a:avLst/>
          </a:prstGeom>
        </p:spPr>
      </p:pic>
      <p:pic>
        <p:nvPicPr>
          <p:cNvPr id="8194" name="Picture 2" descr="F:\на_гранд_Прав-ва_Патрушева_В.А._2012-2013_уч.г\Все документы (дипломы-грамоты)\дипломы грамоты\Прочие документы\Сертификат Бинарный урок АГ  2008 г.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39"/>
          <a:stretch/>
        </p:blipFill>
        <p:spPr bwMode="auto">
          <a:xfrm rot="16200000">
            <a:off x="1056719" y="-400533"/>
            <a:ext cx="4053084" cy="58074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24"/>
          <a:stretch/>
        </p:blipFill>
        <p:spPr>
          <a:xfrm>
            <a:off x="6094512" y="765382"/>
            <a:ext cx="2940967" cy="201554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9512" y="4437112"/>
            <a:ext cx="568863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ткрытый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бинарный урок </a:t>
            </a:r>
            <a:endPara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Monotype Corsiva" panose="03010101010201010101" pitchFamily="66" charset="0"/>
              </a:rPr>
              <a:t>по </a:t>
            </a:r>
            <a:r>
              <a:rPr lang="ru-RU" b="1" dirty="0">
                <a:latin typeface="Monotype Corsiva" panose="03010101010201010101" pitchFamily="66" charset="0"/>
              </a:rPr>
              <a:t>теме «Артериальная гипертензия» в ходе работы областного методического семинара заместителей директоров по методической работе и заведующих отделениями образовательных учреждений среднего профессионального образования г. Кирова и Кировской области «Создание условий, обеспечивающих качество образования в медицинском колледже</a:t>
            </a:r>
            <a:r>
              <a:rPr lang="ru-RU" b="1" dirty="0" smtClean="0">
                <a:latin typeface="Monotype Corsiva" panose="03010101010201010101" pitchFamily="66" charset="0"/>
              </a:rPr>
              <a:t>»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91" r="1194"/>
          <a:stretch/>
        </p:blipFill>
        <p:spPr>
          <a:xfrm>
            <a:off x="6094512" y="2708920"/>
            <a:ext cx="2940967" cy="2039888"/>
          </a:xfrm>
          <a:prstGeom prst="rect">
            <a:avLst/>
          </a:prstGeom>
        </p:spPr>
      </p:pic>
      <p:sp>
        <p:nvSpPr>
          <p:cNvPr id="2" name="Выноска со стрелкой вниз 1"/>
          <p:cNvSpPr/>
          <p:nvPr/>
        </p:nvSpPr>
        <p:spPr>
          <a:xfrm>
            <a:off x="107505" y="44624"/>
            <a:ext cx="8927974" cy="864096"/>
          </a:xfrm>
          <a:prstGeom prst="downArrowCallout">
            <a:avLst/>
          </a:prstGeom>
          <a:gradFill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2700000" scaled="0"/>
          </a:gradFill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Monotype Corsiva" pitchFamily="66" charset="0"/>
              </a:rPr>
              <a:t>ОТКРЫТЫЕ </a:t>
            </a:r>
            <a:r>
              <a:rPr lang="ru-RU" sz="2800" b="1" dirty="0" smtClean="0">
                <a:solidFill>
                  <a:schemeClr val="tx1"/>
                </a:solidFill>
                <a:latin typeface="Monotype Corsiva" pitchFamily="66" charset="0"/>
              </a:rPr>
              <a:t> УРОКИ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68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08508"/>
            <a:ext cx="9144001" cy="710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Выноска со стрелкой вниз 4"/>
          <p:cNvSpPr/>
          <p:nvPr/>
        </p:nvSpPr>
        <p:spPr>
          <a:xfrm>
            <a:off x="76673" y="-99392"/>
            <a:ext cx="8927974" cy="864096"/>
          </a:xfrm>
          <a:prstGeom prst="downArrowCallout">
            <a:avLst/>
          </a:prstGeom>
          <a:solidFill>
            <a:srgbClr val="0099FF"/>
          </a:solidFill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Monotype Corsiva" pitchFamily="66" charset="0"/>
              </a:rPr>
              <a:t>МОИ </a:t>
            </a:r>
            <a:r>
              <a:rPr lang="ru-RU" sz="2800" b="1" dirty="0" smtClean="0">
                <a:latin typeface="Monotype Corsiva" pitchFamily="66" charset="0"/>
              </a:rPr>
              <a:t> РАЗРАБОТКИ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28746262"/>
              </p:ext>
            </p:extLst>
          </p:nvPr>
        </p:nvGraphicFramePr>
        <p:xfrm>
          <a:off x="179512" y="844222"/>
          <a:ext cx="4104457" cy="5753130"/>
        </p:xfrm>
        <a:graphic>
          <a:graphicData uri="http://schemas.openxmlformats.org/drawingml/2006/table">
            <a:tbl>
              <a:tblPr/>
              <a:tblGrid>
                <a:gridCol w="4104457"/>
              </a:tblGrid>
              <a:tr h="575313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84700" algn="l"/>
                        </a:tabLst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ДЕПАРТАМЕНТ ЗДРАВООХРАНЕНИЯ КИРОВСКОЙ ОБЛАСТИ  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84700" algn="l"/>
                        </a:tabLst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ГОУ СПО </a:t>
                      </a: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КИРОВСКИЙ МЕДИЦИНСКИЙ КОЛЛЕДЖ</a:t>
                      </a: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»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84700" algn="l"/>
                        </a:tabLst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84700" algn="l"/>
                        </a:tabLst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84700" algn="l"/>
                        </a:tabLst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84700" algn="l"/>
                        </a:tabLst>
                      </a:pPr>
                      <a:endParaRPr kumimoji="0" lang="ru-RU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84700" algn="l"/>
                        </a:tabLst>
                      </a:pPr>
                      <a:r>
                        <a:rPr kumimoji="0" lang="ru-RU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МЕТОДИЧЕСКОЕ ПОСОБИЕ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84700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ПРЕПОДАВАТЕЛЕЙ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84700" algn="l"/>
                        </a:tabLst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84700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 КАЧЕСТВА ОСВОЕНИЯ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84700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ОСНОВНОЙ ПРОФЕССИОНАЛЬНОЙ ОБРАЗОВАТЕЛЬНОЙ ПРОГРАММЫ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84700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ФЕДЕРАЛЬНОГО ГОСУДАРСТВЕННОГО ОБРАЗОВАТЕЛЬНОГО СТАНДАРТА СРЕДНЕГО ПРОФЕССИОНАЛЬНОГО ОБРАЗОВАНИЯ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84700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(ФГОС СПО)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84700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84700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по учебному стандарту: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часть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algn="ctr"/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специальностей: </a:t>
                      </a:r>
                      <a:r>
                        <a:rPr lang="ru-RU" sz="900" b="0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«Лечебное дело», </a:t>
                      </a:r>
                    </a:p>
                    <a:p>
                      <a:pPr algn="ctr"/>
                      <a:r>
                        <a:rPr lang="ru-RU" sz="900" b="0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«Акушерское дело», «Сестринское дело»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84700" algn="l"/>
                        </a:tabLst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84700" algn="l"/>
                        </a:tabLst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84700" algn="l"/>
                        </a:tabLst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84700" algn="l"/>
                        </a:tabLst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84700" algn="l"/>
                        </a:tabLst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84700" algn="l"/>
                        </a:tabLst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Киров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84700" algn="l"/>
                        </a:tabLst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2010г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12899577"/>
              </p:ext>
            </p:extLst>
          </p:nvPr>
        </p:nvGraphicFramePr>
        <p:xfrm>
          <a:off x="4750246" y="836712"/>
          <a:ext cx="4286250" cy="57224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50"/>
              </a:tblGrid>
              <a:tr h="5722491">
                <a:tc>
                  <a:txBody>
                    <a:bodyPr/>
                    <a:lstStyle/>
                    <a:p>
                      <a:pPr algn="ctr"/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МИНИСТЕРСТВО ЗДРАВООХРАНЕНИЯ И СОЦИАЛЬНОГО РАЗВИТИЯ РФ</a:t>
                      </a:r>
                    </a:p>
                    <a:p>
                      <a:pPr algn="ctr"/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ДЕПАРТАМЕНТ ЗДРАВООХРАНЕНИЯ КИРОВСКОЙ ОБЛАСТИ</a:t>
                      </a:r>
                    </a:p>
                    <a:p>
                      <a:pPr algn="ctr"/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ГОУ СПО «КИРОВСКИЙ МЕДИЦИНСКИЙ КОЛЛЕДЖ»</a:t>
                      </a:r>
                    </a:p>
                    <a:p>
                      <a:endParaRPr lang="ru-RU" sz="1800" dirty="0" smtClean="0"/>
                    </a:p>
                    <a:p>
                      <a:endParaRPr lang="ru-RU" sz="1800" dirty="0" smtClean="0"/>
                    </a:p>
                    <a:p>
                      <a:endParaRPr lang="ru-RU" sz="1800" dirty="0" smtClean="0"/>
                    </a:p>
                    <a:p>
                      <a:endParaRPr lang="ru-RU" sz="1800" dirty="0" smtClean="0"/>
                    </a:p>
                    <a:p>
                      <a:endParaRPr lang="ru-RU" sz="1800" dirty="0" smtClean="0"/>
                    </a:p>
                    <a:p>
                      <a:endParaRPr lang="ru-RU" sz="1800" dirty="0" smtClean="0"/>
                    </a:p>
                    <a:p>
                      <a:pPr algn="ctr"/>
                      <a:endParaRPr lang="ru-RU" sz="16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МЕТОДИЧЕСКОЕ  ПОСОБИЕ</a:t>
                      </a:r>
                    </a:p>
                    <a:p>
                      <a:pPr algn="ctr"/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ДЛЯ ПРЕПОДАВАТЕЛЕЙ И СТУДЕНТОВ</a:t>
                      </a:r>
                    </a:p>
                    <a:p>
                      <a:pPr algn="ctr"/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БИЭТИКА.</a:t>
                      </a:r>
                      <a:r>
                        <a:rPr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ОБЩЕНИЕ. ОБУЧЕНИЕ </a:t>
                      </a:r>
                    </a:p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СЕСТРИНСКОМ ДЕЛЕ»</a:t>
                      </a:r>
                    </a:p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</a:t>
                      </a:r>
                    </a:p>
                    <a:p>
                      <a:pPr algn="ctr"/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по дисциплине: «ОСНОВЫ СЕСТРИНСКОГО ДЕЛА »</a:t>
                      </a:r>
                    </a:p>
                    <a:p>
                      <a:pPr algn="ctr"/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специальностей: </a:t>
                      </a:r>
                      <a:r>
                        <a:rPr lang="ru-RU" sz="1100" b="0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«Лечебное дело», «Акушерское дело», </a:t>
                      </a:r>
                      <a:endParaRPr lang="ru-RU" sz="1100" b="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100" b="0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«Сестринское дело»</a:t>
                      </a:r>
                      <a:endParaRPr lang="ru-RU" sz="1100" b="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очная форма обучения </a:t>
                      </a:r>
                      <a:r>
                        <a:rPr lang="en-US" sz="11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II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курс</a:t>
                      </a:r>
                    </a:p>
                    <a:p>
                      <a:pPr algn="ctr"/>
                      <a:endParaRPr lang="ru-RU" sz="11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lang="ru-RU" sz="11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Киров, 2010г.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Picture 2" descr="image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4804047"/>
            <a:ext cx="2806925" cy="200932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  <a:softEdge rad="63500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 descr="http://www.meddean.luc.edu/lumen/MedEd/hmps/Patient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2125" y="1268760"/>
            <a:ext cx="2586038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Горизонтальный свиток 11"/>
          <p:cNvSpPr/>
          <p:nvPr/>
        </p:nvSpPr>
        <p:spPr>
          <a:xfrm>
            <a:off x="3131840" y="5764708"/>
            <a:ext cx="3168352" cy="1128192"/>
          </a:xfrm>
          <a:prstGeom prst="horizontalScroll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000" b="1" i="1" dirty="0">
                <a:solidFill>
                  <a:schemeClr val="tx1"/>
                </a:solidFill>
                <a:latin typeface="Monotype Corsiva" panose="03010101010201010101" pitchFamily="66" charset="0"/>
              </a:rPr>
              <a:t>«Учитесь у всех, </a:t>
            </a:r>
            <a:endParaRPr lang="ru-RU" sz="2000" b="1" i="1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algn="r"/>
            <a:r>
              <a:rPr lang="ru-RU" sz="2000" b="1" i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не </a:t>
            </a:r>
            <a:r>
              <a:rPr lang="ru-RU" sz="2000" b="1" i="1" dirty="0">
                <a:solidFill>
                  <a:schemeClr val="tx1"/>
                </a:solidFill>
                <a:latin typeface="Monotype Corsiva" panose="03010101010201010101" pitchFamily="66" charset="0"/>
              </a:rPr>
              <a:t>подражайте никому</a:t>
            </a:r>
            <a:r>
              <a:rPr lang="ru-RU" sz="2000" b="1" i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» </a:t>
            </a:r>
            <a:endParaRPr lang="ru-RU" sz="2000" b="1" i="1" dirty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algn="r"/>
            <a:r>
              <a:rPr lang="ru-RU" sz="20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М. Горький</a:t>
            </a:r>
          </a:p>
        </p:txBody>
      </p:sp>
    </p:spTree>
    <p:extLst>
      <p:ext uri="{BB962C8B-B14F-4D97-AF65-F5344CB8AC3E}">
        <p14:creationId xmlns:p14="http://schemas.microsoft.com/office/powerpoint/2010/main" xmlns="" val="638054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27384"/>
            <a:ext cx="918051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Выноска со стрелкой вниз 4"/>
          <p:cNvSpPr/>
          <p:nvPr/>
        </p:nvSpPr>
        <p:spPr>
          <a:xfrm>
            <a:off x="76673" y="44624"/>
            <a:ext cx="8927974" cy="864096"/>
          </a:xfrm>
          <a:prstGeom prst="downArrowCallout">
            <a:avLst/>
          </a:prstGeom>
          <a:solidFill>
            <a:srgbClr val="0066FF"/>
          </a:solidFill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Monotype Corsiva" pitchFamily="66" charset="0"/>
              </a:rPr>
              <a:t>МОИ </a:t>
            </a:r>
            <a:r>
              <a:rPr lang="ru-RU" sz="2800" b="1" dirty="0" smtClean="0">
                <a:latin typeface="Monotype Corsiva" pitchFamily="66" charset="0"/>
              </a:rPr>
              <a:t> РАЗРАБОТКИ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673" y="908720"/>
            <a:ext cx="4279303" cy="58326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КИРОВСКОЕ ОБЛАСТНОЕ ГОСУДАРСТВЕННОЕ БЮДЖЕТНОЕ ОБРАЗОВАТЕЛЬНОЕ УЧРЕЖДЕНИЕ СПО «КИРОВСКИЙ МЕДИЦИНСКИЙ КОЛЛЕДЖ»</a:t>
            </a:r>
            <a:endParaRPr lang="ru-RU" sz="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59"/>
            <a:ext cx="3666154" cy="377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1763688" y="1268760"/>
            <a:ext cx="24812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Суметь помочь страдающему – несомненно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одна из самых прекрасных способностей,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которыми,  только располагает человек»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доктор Т. </a:t>
            </a:r>
            <a:r>
              <a:rPr kumimoji="0" lang="ru-RU" altLang="ru-RU" sz="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Бильрот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4365104"/>
            <a:ext cx="3921422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ТЕТРАДЬ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400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студентов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практическим занятиям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ПРОФЕССИОНАЛЬНЫЙ МОДУЛЬ ПМ 04. 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МДК 04.01. Теория и практика сестринского дела 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СЕСТРИНСКИЙ ПРОЦЕСС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специальностей:</a:t>
            </a:r>
            <a:r>
              <a:rPr lang="ru-RU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060501 «Сестринское дело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060102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«Акушерское дело»,  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060101 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«Лечебное дело»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очная форма обучения</a:t>
            </a:r>
          </a:p>
          <a:p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Киров, 2010г.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367" t="1483" r="19484"/>
          <a:stretch>
            <a:fillRect/>
          </a:stretch>
        </p:blipFill>
        <p:spPr>
          <a:xfrm>
            <a:off x="4200795" y="1704055"/>
            <a:ext cx="3247390" cy="42731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4432647" y="621814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1400" b="1" dirty="0" smtClean="0">
                <a:latin typeface="Constantia" pitchFamily="18" charset="0"/>
                <a:cs typeface="Times New Roman" pitchFamily="18" charset="0"/>
              </a:rPr>
              <a:t>Рецензент : </a:t>
            </a:r>
            <a:r>
              <a:rPr lang="ru-RU" altLang="ru-RU" sz="1400" b="1" dirty="0" smtClean="0">
                <a:solidFill>
                  <a:srgbClr val="FF0000"/>
                </a:solidFill>
                <a:latin typeface="Constantia" pitchFamily="18" charset="0"/>
                <a:cs typeface="Times New Roman" pitchFamily="18" charset="0"/>
              </a:rPr>
              <a:t>Мухина Людмила Ивановна </a:t>
            </a:r>
            <a:r>
              <a:rPr lang="ru-RU" altLang="ru-RU" sz="1400" b="1" dirty="0">
                <a:latin typeface="Constantia" pitchFamily="18" charset="0"/>
                <a:cs typeface="Times New Roman" pitchFamily="18" charset="0"/>
              </a:rPr>
              <a:t>– заслуженный учитель РФ, преподаватель терапии</a:t>
            </a:r>
            <a:endParaRPr lang="ru-RU" sz="1400" dirty="0"/>
          </a:p>
        </p:txBody>
      </p:sp>
      <p:pic>
        <p:nvPicPr>
          <p:cNvPr id="15" name="Picture 2" descr="F:\на_гранд_Прав-ва_Патрушева_В.А._2012-2013_уч.г\Все документы (дипломы-грамоты)\дипломы грамоты\2010-2011\Лучшая рабоч тетерадь 20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647" y="693415"/>
            <a:ext cx="2785403" cy="38869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7617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0821" y="-27384"/>
            <a:ext cx="9204821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Выноска со стрелкой вниз 4"/>
          <p:cNvSpPr/>
          <p:nvPr/>
        </p:nvSpPr>
        <p:spPr>
          <a:xfrm>
            <a:off x="76673" y="44624"/>
            <a:ext cx="8927974" cy="864096"/>
          </a:xfrm>
          <a:prstGeom prst="downArrowCallou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0"/>
          </a:gradFill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Monotype Corsiva" pitchFamily="66" charset="0"/>
              </a:rPr>
              <a:t>МОИ </a:t>
            </a:r>
            <a:r>
              <a:rPr lang="ru-RU" sz="2800" b="1" dirty="0" smtClean="0">
                <a:latin typeface="Monotype Corsiva" pitchFamily="66" charset="0"/>
              </a:rPr>
              <a:t> РАЗРАБОТКИ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7" descr="imag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445" y="836712"/>
            <a:ext cx="2736237" cy="37344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:\Колледж\ЦМК\ОТЧЕТЫ\2009-2010гг\грамоты и фото\IMG_406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38" t="54" b="1"/>
          <a:stretch/>
        </p:blipFill>
        <p:spPr>
          <a:xfrm>
            <a:off x="1835696" y="332656"/>
            <a:ext cx="6770156" cy="53383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Горизонтальный свиток 7"/>
          <p:cNvSpPr/>
          <p:nvPr/>
        </p:nvSpPr>
        <p:spPr>
          <a:xfrm>
            <a:off x="2056384" y="5332288"/>
            <a:ext cx="4968552" cy="1493416"/>
          </a:xfrm>
          <a:prstGeom prst="horizontalScroll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62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000" b="1" i="1" dirty="0">
                <a:solidFill>
                  <a:schemeClr val="tx1"/>
                </a:solidFill>
                <a:latin typeface="Monotype Corsiva" panose="03010101010201010101" pitchFamily="66" charset="0"/>
              </a:rPr>
              <a:t>«Побеждает не обязательно правое дело – </a:t>
            </a:r>
            <a:endParaRPr lang="ru-RU" sz="2000" b="1" dirty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algn="r"/>
            <a:r>
              <a:rPr lang="ru-RU" sz="2000" b="1" i="1" dirty="0">
                <a:solidFill>
                  <a:schemeClr val="tx1"/>
                </a:solidFill>
                <a:latin typeface="Monotype Corsiva" panose="03010101010201010101" pitchFamily="66" charset="0"/>
              </a:rPr>
              <a:t>но дело, за которое лучше боролись»</a:t>
            </a:r>
            <a:endParaRPr lang="ru-RU" sz="2000" b="1" dirty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algn="r"/>
            <a:r>
              <a:rPr lang="ru-RU" sz="2000" b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Эгон</a:t>
            </a:r>
            <a:r>
              <a:rPr lang="ru-RU" sz="20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 Эрвин </a:t>
            </a:r>
            <a:r>
              <a:rPr lang="ru-RU" sz="2000" b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Киш</a:t>
            </a:r>
            <a:endParaRPr lang="ru-RU" sz="2000" b="1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9036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0779" y="-92224"/>
            <a:ext cx="9335259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Выноска со стрелкой вниз 4"/>
          <p:cNvSpPr/>
          <p:nvPr/>
        </p:nvSpPr>
        <p:spPr>
          <a:xfrm>
            <a:off x="76673" y="44624"/>
            <a:ext cx="8927974" cy="864096"/>
          </a:xfrm>
          <a:prstGeom prst="downArrowCallou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0"/>
          </a:gradFill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Monotype Corsiva" pitchFamily="66" charset="0"/>
              </a:rPr>
              <a:t>МОИ </a:t>
            </a:r>
            <a:r>
              <a:rPr lang="ru-RU" sz="2800" b="1" dirty="0" smtClean="0">
                <a:latin typeface="Monotype Corsiva" pitchFamily="66" charset="0"/>
              </a:rPr>
              <a:t> РАЗРАБОТКИ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764704"/>
            <a:ext cx="3772373" cy="5632311"/>
          </a:xfrm>
          <a:prstGeom prst="rect">
            <a:avLst/>
          </a:prstGeom>
          <a:solidFill>
            <a:schemeClr val="bg1"/>
          </a:solidFill>
          <a:scene3d>
            <a:camera prst="perspectiveRigh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Кировское областное государственное бюджетное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 «Кировский медицинский колледж»</a:t>
            </a:r>
          </a:p>
          <a:p>
            <a:pPr algn="ctr"/>
            <a:r>
              <a:rPr lang="ru-RU" sz="12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</a:t>
            </a:r>
            <a:r>
              <a:rPr lang="ru-RU" sz="1600" b="1" cap="al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</a:t>
            </a:r>
            <a:r>
              <a:rPr lang="ru-RU" sz="16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ПРОФЕССИОНАЛЬНОГО МОДУЛЯ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ПМ. 04.  Выполнение работ по профессии младшая медицинская сестра по уходу за </a:t>
            </a:r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больными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2012г.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99590" y="4865599"/>
            <a:ext cx="4104457" cy="195438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ru-RU" sz="11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Авторская рабочая программа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профессиональному модулю ПМ 04. «Выполнение работ по профессии младшая медицинская сестра по уходу за больными»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имеет </a:t>
            </a:r>
            <a:r>
              <a:rPr lang="ru-RU" sz="11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экспертное заключение профильного ВУЗа 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ФГОУ ВПО «Кировская государственная медицинская академия», на кафедре высшего сестринского образования, декан факультета, заведующая кафедрой, к.м.н. </a:t>
            </a:r>
            <a:r>
              <a:rPr lang="ru-RU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Мухачева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Е.А.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программа, </a:t>
            </a:r>
            <a:r>
              <a:rPr lang="ru-RU" sz="11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согласованна с организацией – заказчиком кадров (работодателем)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Кировским областным государственным бюджетным учреждением здравоохранения (КОГБУЗ) № 1, главный врач Соловьев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О.В.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436096" y="848048"/>
            <a:ext cx="3710234" cy="5847755"/>
          </a:xfrm>
          <a:prstGeom prst="rect">
            <a:avLst/>
          </a:prstGeom>
          <a:solidFill>
            <a:schemeClr val="bg1"/>
          </a:solidFill>
          <a:scene3d>
            <a:camera prst="perspectiveRigh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Кировское областное государственное бюджетное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учреждение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 профессионального 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«Кировский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колледж»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Учебной дисциплины: БИОЭТИКА (Биомедицинская этика)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ля специальности 060501 «Сестринское дело» 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чная форма обучения</a:t>
            </a:r>
          </a:p>
          <a:p>
            <a:pPr algn="ctr"/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курс</a:t>
            </a:r>
          </a:p>
          <a:p>
            <a:pPr algn="ctr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Киров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2012г.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86549" y="5388888"/>
            <a:ext cx="3854251" cy="144655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Авторская рабочая программа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дисциплины 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Биоэтика»</a:t>
            </a:r>
            <a:r>
              <a:rPr lang="ru-RU" sz="11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прошла </a:t>
            </a:r>
            <a:r>
              <a:rPr lang="ru-RU" sz="11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рецензирование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ФГОУ ВПО «Кировская государственная медицинская академия» на кафедре общественного здоровья и здравоохранения ИПО. Заведующий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кафедрой профессор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доктор медицинских наук, заслуженный деятель науки и образования, академик РАЕ, член-корреспондент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РАЕН  </a:t>
            </a:r>
          </a:p>
          <a:p>
            <a:pPr algn="ctr"/>
            <a:r>
              <a:rPr lang="ru-RU" sz="1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Куковякин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С.А.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F:\на_гранд_Прав-ва_Патрушева_В.А._2012-2013_уч.г\Все документы (дипломы-грамоты)\дипломы грамоты\2011-2012\Грам за ФГОС КМК  04.07.2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96752"/>
            <a:ext cx="2643034" cy="36379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</p:spTree>
    <p:extLst>
      <p:ext uri="{BB962C8B-B14F-4D97-AF65-F5344CB8AC3E}">
        <p14:creationId xmlns:p14="http://schemas.microsoft.com/office/powerpoint/2010/main" xmlns="" val="4207516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9281" y="-27384"/>
            <a:ext cx="9144001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Блок-схема: несколько документов 3"/>
          <p:cNvSpPr/>
          <p:nvPr/>
        </p:nvSpPr>
        <p:spPr>
          <a:xfrm>
            <a:off x="4139951" y="980728"/>
            <a:ext cx="4864695" cy="2888754"/>
          </a:xfrm>
          <a:prstGeom prst="flowChartMultidocumen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0" scaled="0"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учебно-методический комплекс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(УМК)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МДК 04.03 «Технология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оказания медицинских услуг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«Прием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пациента в стационар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специальностей: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060501 «Сестринское дело», 060101 «Лечебное дело», 060102 «Акушерское дело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76673" y="44624"/>
            <a:ext cx="8927974" cy="1224136"/>
          </a:xfrm>
          <a:prstGeom prst="downArrowCallou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0"/>
          </a:gradFill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Monotype Corsiva" pitchFamily="66" charset="0"/>
              </a:rPr>
              <a:t>МОИ </a:t>
            </a:r>
            <a:r>
              <a:rPr lang="ru-RU" sz="2800" b="1" dirty="0" smtClean="0">
                <a:latin typeface="Monotype Corsiva" pitchFamily="66" charset="0"/>
              </a:rPr>
              <a:t> РАЗРАБОТКИ</a:t>
            </a:r>
          </a:p>
          <a:p>
            <a:pPr algn="ctr"/>
            <a:r>
              <a:rPr lang="ru-RU" sz="2800" b="1" dirty="0" smtClean="0">
                <a:latin typeface="Monotype Corsiva" pitchFamily="66" charset="0"/>
                <a:cs typeface="Times New Roman" pitchFamily="18" charset="0"/>
              </a:rPr>
              <a:t>Электронные учебные пособия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5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92" t="7468" r="4379" b="14285"/>
          <a:stretch>
            <a:fillRect/>
          </a:stretch>
        </p:blipFill>
        <p:spPr bwMode="auto">
          <a:xfrm>
            <a:off x="4718124" y="4091525"/>
            <a:ext cx="3602108" cy="25017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  <p:pic>
        <p:nvPicPr>
          <p:cNvPr id="10" name="Picture 2" descr="E:\Колледж\КОНКУРСЫ\фото компьютернвй класс 2012г\DSC008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122" y="4221088"/>
            <a:ext cx="3339750" cy="25048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Блок-схема: несколько документов 25"/>
          <p:cNvSpPr/>
          <p:nvPr/>
        </p:nvSpPr>
        <p:spPr>
          <a:xfrm>
            <a:off x="80121" y="1556792"/>
            <a:ext cx="3843807" cy="3081338"/>
          </a:xfrm>
          <a:prstGeom prst="flowChartMultidocumen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0" scaled="0"/>
          </a:gradFill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тестового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контроля к итоговой и промежуточной аттестации</a:t>
            </a:r>
          </a:p>
          <a:p>
            <a:pPr algn="ctr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профессиональному модулю ПМ 04.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(МДК 04.01. / МДК 04.02 / МДК 04.03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специальностей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060501 «Сестринское дело», 060101 «Лечебное дело», 060102 «Акушерское дело»</a:t>
            </a:r>
            <a:endParaRPr lang="ru-RU" altLang="ru-RU" sz="1400" b="1" i="1" dirty="0"/>
          </a:p>
        </p:txBody>
      </p:sp>
      <p:sp>
        <p:nvSpPr>
          <p:cNvPr id="3" name="Выгнутая вправо стрелка 2"/>
          <p:cNvSpPr/>
          <p:nvPr/>
        </p:nvSpPr>
        <p:spPr>
          <a:xfrm rot="20809165">
            <a:off x="8049528" y="3409572"/>
            <a:ext cx="698274" cy="897719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Выгнутая вправо стрелка 10"/>
          <p:cNvSpPr/>
          <p:nvPr/>
        </p:nvSpPr>
        <p:spPr>
          <a:xfrm rot="21172692">
            <a:off x="3131616" y="3916250"/>
            <a:ext cx="633767" cy="877788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5175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3660"/>
            <a:ext cx="9144001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Выноска со стрелкой вниз 4"/>
          <p:cNvSpPr/>
          <p:nvPr/>
        </p:nvSpPr>
        <p:spPr>
          <a:xfrm>
            <a:off x="38732" y="44624"/>
            <a:ext cx="8927974" cy="1224136"/>
          </a:xfrm>
          <a:prstGeom prst="downArrowCallou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0"/>
          </a:gradFill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Monotype Corsiva" pitchFamily="66" charset="0"/>
              </a:rPr>
              <a:t> </a:t>
            </a:r>
            <a:r>
              <a:rPr lang="ru-RU" sz="2400" b="1" i="1" dirty="0" smtClean="0">
                <a:latin typeface="Monotype Corsiva" panose="03010101010201010101" pitchFamily="66" charset="0"/>
              </a:rPr>
              <a:t>Использование </a:t>
            </a:r>
            <a:r>
              <a:rPr lang="ru-RU" sz="2400" b="1" i="1" dirty="0">
                <a:latin typeface="Monotype Corsiva" panose="03010101010201010101" pitchFamily="66" charset="0"/>
              </a:rPr>
              <a:t>компьютерного </a:t>
            </a:r>
            <a:r>
              <a:rPr lang="ru-RU" sz="2400" b="1" i="1" dirty="0" smtClean="0">
                <a:latin typeface="Monotype Corsiva" panose="03010101010201010101" pitchFamily="66" charset="0"/>
              </a:rPr>
              <a:t>программного </a:t>
            </a:r>
            <a:r>
              <a:rPr lang="ru-RU" sz="2400" b="1" i="1" dirty="0">
                <a:latin typeface="Monotype Corsiva" panose="03010101010201010101" pitchFamily="66" charset="0"/>
              </a:rPr>
              <a:t>обеспечения по </a:t>
            </a:r>
            <a:r>
              <a:rPr lang="ru-RU" sz="2400" b="1" i="1" dirty="0" smtClean="0">
                <a:latin typeface="Monotype Corsiva" panose="03010101010201010101" pitchFamily="66" charset="0"/>
              </a:rPr>
              <a:t>предмету</a:t>
            </a:r>
            <a:r>
              <a:rPr lang="ru-RU" sz="2800" b="1" dirty="0" smtClean="0">
                <a:latin typeface="Monotype Corsiva" pitchFamily="66" charset="0"/>
                <a:cs typeface="Times New Roman" pitchFamily="18" charset="0"/>
              </a:rPr>
              <a:t>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67598" y="2564904"/>
            <a:ext cx="4244762" cy="2485787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материалы в электронном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виде.</a:t>
            </a:r>
          </a:p>
          <a:p>
            <a:pPr algn="ctr">
              <a:spcBef>
                <a:spcPct val="50000"/>
              </a:spcBef>
            </a:pP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тестового контроля к итоговой и промежуточной аттестации</a:t>
            </a:r>
          </a:p>
          <a:p>
            <a:pPr algn="ctr">
              <a:spcBef>
                <a:spcPct val="50000"/>
              </a:spcBef>
            </a:pP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281814" y="1280220"/>
            <a:ext cx="4392488" cy="117479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alt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аудиторной и </a:t>
            </a:r>
            <a:r>
              <a:rPr lang="ru-RU" alt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внеаудиторной</a:t>
            </a:r>
            <a:r>
              <a:rPr lang="ru-RU" alt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alt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самостоятельной работы студентов </a:t>
            </a:r>
            <a:endParaRPr lang="ru-RU" altLang="ru-RU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779958" y="2667212"/>
            <a:ext cx="4244762" cy="2826306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13500000" scaled="1"/>
            <a:tileRect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образовательный ресурс «Проект федерального центра информационно-образовательных ресурсов (ФЦИОР)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и науки Российской Федерации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Выгнутая влево стрелка 11"/>
          <p:cNvSpPr/>
          <p:nvPr/>
        </p:nvSpPr>
        <p:spPr>
          <a:xfrm rot="883940">
            <a:off x="1619672" y="2132856"/>
            <a:ext cx="662142" cy="504056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Выгнутая вправо стрелка 12"/>
          <p:cNvSpPr/>
          <p:nvPr/>
        </p:nvSpPr>
        <p:spPr>
          <a:xfrm rot="20934537">
            <a:off x="6674302" y="1995309"/>
            <a:ext cx="561994" cy="1060827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2200" y="5362290"/>
            <a:ext cx="1872208" cy="14355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4485788"/>
            <a:ext cx="2911428" cy="218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0657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39" y="-24764"/>
            <a:ext cx="910850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07505" y="0"/>
            <a:ext cx="8927974" cy="576064"/>
          </a:xfrm>
          <a:prstGeom prst="round2DiagRect">
            <a:avLst/>
          </a:prstGeom>
          <a:solidFill>
            <a:srgbClr val="00CCFF"/>
          </a:solidFill>
          <a:ln w="12700">
            <a:solidFill>
              <a:srgbClr val="0000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МОИ  ПУБЛИКАЦИИ  И  ВЫСТУПЛЕНИЯ</a:t>
            </a:r>
            <a:endParaRPr lang="ru-RU" sz="2800" b="1" dirty="0">
              <a:solidFill>
                <a:schemeClr val="tx1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87825" y="1114934"/>
            <a:ext cx="2952327" cy="4356930"/>
          </a:xfrm>
          <a:prstGeom prst="roundRect">
            <a:avLst/>
          </a:prstGeom>
          <a:solidFill>
            <a:srgbClr val="99FFCC"/>
          </a:solidFill>
          <a:ln>
            <a:solidFill>
              <a:srgbClr val="0000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 defTabSz="912813" fontAlgn="base">
              <a:spcBef>
                <a:spcPct val="0"/>
              </a:spcBef>
              <a:spcAft>
                <a:spcPts val="238"/>
              </a:spcAft>
            </a:pP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В СБОРНИКЕ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Международного конгресса «Медико-социальное значение развития сестринского дела. Проблемы и перспективы». </a:t>
            </a:r>
          </a:p>
          <a:p>
            <a:pPr lvl="0" algn="ctr" defTabSz="912813" fontAlgn="base">
              <a:spcBef>
                <a:spcPct val="0"/>
              </a:spcBef>
              <a:spcAft>
                <a:spcPts val="238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«Межрегиональное сотрудничество: возможности и перспективы студентов и выпускников факультетов высшего сестринского образования»,</a:t>
            </a:r>
          </a:p>
          <a:p>
            <a:pPr lvl="0" algn="ctr" defTabSz="912813" fontAlgn="base">
              <a:spcBef>
                <a:spcPct val="0"/>
              </a:spcBef>
              <a:spcAft>
                <a:spcPts val="238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28-30 сентября 2009 г.</a:t>
            </a:r>
          </a:p>
          <a:p>
            <a:pPr lvl="0" algn="ctr" defTabSz="912813" fontAlgn="base">
              <a:spcBef>
                <a:spcPct val="0"/>
              </a:spcBef>
              <a:spcAft>
                <a:spcPts val="238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 С-Петербург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8013" y="1114934"/>
            <a:ext cx="2735286" cy="4356930"/>
          </a:xfrm>
          <a:prstGeom prst="roundRect">
            <a:avLst/>
          </a:prstGeom>
          <a:solidFill>
            <a:srgbClr val="99FFCC"/>
          </a:solidFill>
          <a:ln>
            <a:solidFill>
              <a:srgbClr val="0000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В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СБОРНИКЕ</a:t>
            </a:r>
          </a:p>
          <a:p>
            <a:pPr algn="ctr"/>
            <a:r>
              <a:rPr lang="ru-RU" sz="15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Международной научно-практической конференции </a:t>
            </a:r>
            <a:r>
              <a:rPr lang="ru-RU" sz="15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«Инновационные технологии обучения в сестринском деле</a:t>
            </a:r>
            <a:r>
              <a:rPr lang="ru-RU" sz="15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5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5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«Межрегиональное </a:t>
            </a:r>
            <a:r>
              <a:rPr lang="ru-RU" sz="15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менеджеров сестринского дела и возможность поиска новых технологий обучения в сестринском образовании</a:t>
            </a:r>
            <a:r>
              <a:rPr lang="ru-RU" sz="15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pPr algn="ctr"/>
            <a:r>
              <a:rPr lang="ru-RU" sz="15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 2009 г. </a:t>
            </a:r>
          </a:p>
          <a:p>
            <a:pPr algn="ctr"/>
            <a:r>
              <a:rPr lang="ru-RU" sz="15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5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Архангельск</a:t>
            </a:r>
            <a:endParaRPr lang="ru-RU" sz="15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084168" y="1100994"/>
            <a:ext cx="2975930" cy="4370870"/>
          </a:xfrm>
          <a:prstGeom prst="roundRect">
            <a:avLst/>
          </a:prstGeom>
          <a:solidFill>
            <a:srgbClr val="99FFCC"/>
          </a:solidFill>
          <a:ln>
            <a:solidFill>
              <a:srgbClr val="0000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КОНФЕРЕНЦИИ </a:t>
            </a:r>
          </a:p>
          <a:p>
            <a:pPr algn="ctr"/>
            <a:r>
              <a:rPr lang="ru-RU" alt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alt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средних медицинских </a:t>
            </a:r>
            <a:r>
              <a:rPr lang="ru-RU" alt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работников,</a:t>
            </a:r>
            <a:endPara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работы по сотрудничеству с ЛПО.</a:t>
            </a:r>
          </a:p>
          <a:p>
            <a:pPr algn="ctr"/>
            <a:r>
              <a:rPr lang="ru-RU" alt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alt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Кировской городской клинической больнице</a:t>
            </a:r>
          </a:p>
          <a:p>
            <a:pPr algn="ctr"/>
            <a:r>
              <a:rPr lang="ru-RU" alt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 1</a:t>
            </a:r>
          </a:p>
          <a:p>
            <a:pPr lvl="0" indent="190500" algn="ctr" defTabSz="912813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«Этические и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деонтологические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принципы </a:t>
            </a:r>
          </a:p>
          <a:p>
            <a:pPr lvl="0" indent="190500" algn="ctr" defTabSz="912813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современного медицинского работника»,</a:t>
            </a:r>
          </a:p>
          <a:p>
            <a:pPr lvl="0" indent="190500" algn="ctr" defTabSz="912813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нварь 2010 г.</a:t>
            </a:r>
          </a:p>
          <a:p>
            <a:pPr lvl="0" indent="190500" algn="ctr" defTabSz="912813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Киров</a:t>
            </a:r>
          </a:p>
          <a:p>
            <a:pPr lvl="0" indent="190500" algn="ctr" defTabSz="912813" fontAlgn="base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cxnSp>
        <p:nvCxnSpPr>
          <p:cNvPr id="21" name="Прямая соединительная линия 20"/>
          <p:cNvCxnSpPr>
            <a:stCxn id="5" idx="1"/>
          </p:cNvCxnSpPr>
          <p:nvPr/>
        </p:nvCxnSpPr>
        <p:spPr>
          <a:xfrm>
            <a:off x="4571492" y="576064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stCxn id="5" idx="1"/>
          </p:cNvCxnSpPr>
          <p:nvPr/>
        </p:nvCxnSpPr>
        <p:spPr>
          <a:xfrm>
            <a:off x="4571492" y="576064"/>
            <a:ext cx="0" cy="144016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475656" y="764704"/>
            <a:ext cx="6192180" cy="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4571492" y="764704"/>
            <a:ext cx="254" cy="432048"/>
          </a:xfrm>
          <a:prstGeom prst="straightConnector1">
            <a:avLst/>
          </a:prstGeom>
          <a:ln>
            <a:solidFill>
              <a:srgbClr val="0000CC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endCxn id="12" idx="0"/>
          </p:cNvCxnSpPr>
          <p:nvPr/>
        </p:nvCxnSpPr>
        <p:spPr>
          <a:xfrm>
            <a:off x="1475656" y="764704"/>
            <a:ext cx="0" cy="350230"/>
          </a:xfrm>
          <a:prstGeom prst="straightConnector1">
            <a:avLst/>
          </a:prstGeom>
          <a:ln>
            <a:solidFill>
              <a:srgbClr val="0000CC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7667836" y="764704"/>
            <a:ext cx="0" cy="432048"/>
          </a:xfrm>
          <a:prstGeom prst="straightConnector1">
            <a:avLst/>
          </a:prstGeom>
          <a:ln>
            <a:solidFill>
              <a:srgbClr val="0000CC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24044" y="4823524"/>
            <a:ext cx="1219523" cy="196925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09428" y="4852585"/>
            <a:ext cx="1183306" cy="191113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7319" y="5366501"/>
            <a:ext cx="1184225" cy="14198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xmlns="" val="2139527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2324"/>
            <a:ext cx="910850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Выноска со стрелкой вниз 4"/>
          <p:cNvSpPr/>
          <p:nvPr/>
        </p:nvSpPr>
        <p:spPr>
          <a:xfrm>
            <a:off x="107505" y="44624"/>
            <a:ext cx="8927974" cy="864096"/>
          </a:xfrm>
          <a:prstGeom prst="downArrowCallout">
            <a:avLst/>
          </a:prstGeom>
          <a:solidFill>
            <a:srgbClr val="00CCFF"/>
          </a:solidFill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Monotype Corsiva" pitchFamily="66" charset="0"/>
              </a:rPr>
              <a:t>МОИ  ПУБЛИКАЦИИ  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И  ВЫСТУПЛЕНИЯ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067596" y="980728"/>
            <a:ext cx="2892722" cy="3528392"/>
          </a:xfrm>
          <a:prstGeom prst="roundRect">
            <a:avLst/>
          </a:prstGeom>
          <a:solidFill>
            <a:srgbClr val="99FFCC"/>
          </a:solidFill>
          <a:ln>
            <a:solidFill>
              <a:srgbClr val="99FF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</a:t>
            </a: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Круглом столе.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выступления: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«Методические проблемы  внедрения в учебный процесс методического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пособия: «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стандарты (алгоритмы выполнения)»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октябрь, 2010 г.,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Киров</a:t>
            </a:r>
          </a:p>
          <a:p>
            <a:pPr algn="ctr"/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56176" y="980728"/>
            <a:ext cx="2879303" cy="3528392"/>
          </a:xfrm>
          <a:prstGeom prst="roundRect">
            <a:avLst/>
          </a:prstGeom>
          <a:solidFill>
            <a:srgbClr val="99FFCC"/>
          </a:solidFill>
          <a:ln>
            <a:solidFill>
              <a:srgbClr val="99FF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</a:t>
            </a: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методическом Совете.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выступления: «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и перспективы освоения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 третьего поколения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профессиональному модулю ПМ 04.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 2010 г., г. Киров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3" y="965678"/>
            <a:ext cx="2808311" cy="4464496"/>
          </a:xfrm>
          <a:prstGeom prst="roundRect">
            <a:avLst/>
          </a:prstGeom>
          <a:solidFill>
            <a:srgbClr val="99FFCC"/>
          </a:solidFill>
          <a:ln>
            <a:solidFill>
              <a:srgbClr val="99FF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В СБОРНИКЕ</a:t>
            </a:r>
          </a:p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Межрегионального семинара по плану работы Совета директоров средних медицинских и фармацевтических образовательных учреждений Приволжского Федерального округа «Организация учебной, методической и воспитательной работы по специальности «Фармация».</a:t>
            </a:r>
          </a:p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«Бинарный урок - результат творчества педагога и студента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2010 г., г. Киров 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Вертикальный свиток 11"/>
          <p:cNvSpPr/>
          <p:nvPr/>
        </p:nvSpPr>
        <p:spPr>
          <a:xfrm>
            <a:off x="3319016" y="4653136"/>
            <a:ext cx="5716463" cy="1811878"/>
          </a:xfrm>
          <a:prstGeom prst="verticalScroll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3500000" scaled="1"/>
            <a:tileRect/>
          </a:gra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000" b="1" i="1" dirty="0">
                <a:solidFill>
                  <a:schemeClr val="tx1"/>
                </a:solidFill>
                <a:latin typeface="Monotype Corsiva" panose="03010101010201010101" pitchFamily="66" charset="0"/>
              </a:rPr>
              <a:t>«Всякий сочинитель хочет писать так, чтобы его </a:t>
            </a:r>
            <a:r>
              <a:rPr lang="ru-RU" sz="2000" b="1" i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поняли, но </a:t>
            </a:r>
            <a:r>
              <a:rPr lang="ru-RU" sz="2000" b="1" i="1" dirty="0">
                <a:solidFill>
                  <a:schemeClr val="tx1"/>
                </a:solidFill>
                <a:latin typeface="Monotype Corsiva" panose="03010101010201010101" pitchFamily="66" charset="0"/>
              </a:rPr>
              <a:t>при этом нужно писать о том, что стоит понимания» </a:t>
            </a:r>
            <a:endParaRPr lang="ru-RU" sz="2000" b="1" dirty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algn="r"/>
            <a:r>
              <a:rPr lang="ru-RU" sz="20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Ж. Лабрюйер</a:t>
            </a:r>
          </a:p>
        </p:txBody>
      </p:sp>
    </p:spTree>
    <p:extLst>
      <p:ext uri="{BB962C8B-B14F-4D97-AF65-F5344CB8AC3E}">
        <p14:creationId xmlns:p14="http://schemas.microsoft.com/office/powerpoint/2010/main" xmlns="" val="1399804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F:\на_гранд_Прав-ва_Патрушева_В.А._2012-2013_уч.г\Все документы (дипломы-грамоты)\дипломы грамоты\2009-2010\Сертификаты\Серт кон ТВ 2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713889"/>
            <a:ext cx="2667194" cy="381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188640"/>
            <a:ext cx="7128792" cy="492443"/>
          </a:xfrm>
          <a:prstGeom prst="rect">
            <a:avLst/>
          </a:prstGeom>
          <a:gradFill flip="none" rotWithShape="1">
            <a:gsLst>
              <a:gs pos="0">
                <a:srgbClr val="FF66FF">
                  <a:shade val="30000"/>
                  <a:satMod val="115000"/>
                </a:srgbClr>
              </a:gs>
              <a:gs pos="50000">
                <a:srgbClr val="FF66FF">
                  <a:shade val="67500"/>
                  <a:satMod val="115000"/>
                </a:srgbClr>
              </a:gs>
              <a:gs pos="100000">
                <a:srgbClr val="FF66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00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atin typeface="Monotype Corsiva" pitchFamily="66" charset="0"/>
              </a:rPr>
              <a:t>УЧАСТИЕ В СЕМИНАРАХ, КОНФЕРЕНЦИЯХ…</a:t>
            </a: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7544" y="1772816"/>
            <a:ext cx="5904656" cy="720080"/>
          </a:xfrm>
          <a:prstGeom prst="roundRect">
            <a:avLst/>
          </a:prstGeom>
          <a:solidFill>
            <a:srgbClr val="FFCCFF"/>
          </a:solidFill>
          <a:ln>
            <a:solidFill>
              <a:srgbClr val="FF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2813">
              <a:buFont typeface="Wingdings 2" pitchFamily="18" charset="2"/>
              <a:buNone/>
            </a:pPr>
            <a:r>
              <a:rPr lang="ru-RU" alt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Областная конференция </a:t>
            </a:r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профилактике внутрибольничных инфекций, </a:t>
            </a:r>
            <a:r>
              <a:rPr lang="ru-RU" alt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02.04.2010г., г. Киров</a:t>
            </a:r>
            <a:endParaRPr lang="ru-RU" alt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7640" y="2692324"/>
            <a:ext cx="5904656" cy="963488"/>
          </a:xfrm>
          <a:prstGeom prst="roundRect">
            <a:avLst/>
          </a:prstGeom>
          <a:solidFill>
            <a:srgbClr val="FFCCFF"/>
          </a:solidFill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Межрегиональная конференция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«Этические и правовые аспекты в деятельности специалистов здравоохранения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alt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29 ноября 2010г., г. Киров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7544" y="908720"/>
            <a:ext cx="5904656" cy="648072"/>
          </a:xfrm>
          <a:prstGeom prst="roundRect">
            <a:avLst/>
          </a:prstGeom>
          <a:solidFill>
            <a:srgbClr val="FFCCFF"/>
          </a:solidFill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2813">
              <a:buFont typeface="Wingdings 2" pitchFamily="18" charset="2"/>
              <a:buNone/>
            </a:pPr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Областная конференция «Руководящие  принципы </a:t>
            </a:r>
          </a:p>
          <a:p>
            <a:pPr defTabSz="912813">
              <a:buFont typeface="Wingdings 2" pitchFamily="18" charset="2"/>
              <a:buNone/>
            </a:pPr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ТБ контроля», </a:t>
            </a:r>
            <a:r>
              <a:rPr lang="ru-RU" alt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декабря 2009г</a:t>
            </a:r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г. Киров</a:t>
            </a:r>
            <a:endParaRPr lang="ru-RU" alt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0716" y="4005064"/>
            <a:ext cx="5904656" cy="1277344"/>
          </a:xfrm>
          <a:prstGeom prst="roundRect">
            <a:avLst/>
          </a:prstGeom>
          <a:solidFill>
            <a:srgbClr val="FFCCFF"/>
          </a:solidFill>
          <a:ln>
            <a:solidFill>
              <a:srgbClr val="FF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charset="0"/>
              <a:buNone/>
            </a:pPr>
            <a:r>
              <a:rPr lang="ru-RU" alt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Межрегиональный семинар «Создание условий для формирования и развития профессиональных компетенций при подготовке медицинских лабораторных техников</a:t>
            </a:r>
            <a:r>
              <a:rPr lang="ru-RU" alt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22 апреля 2011г., г. Киров</a:t>
            </a:r>
            <a:endParaRPr lang="ru-RU" alt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1332" y="5568719"/>
            <a:ext cx="5904656" cy="858202"/>
          </a:xfrm>
          <a:prstGeom prst="roundRect">
            <a:avLst/>
          </a:prstGeom>
          <a:solidFill>
            <a:srgbClr val="FFCCFF"/>
          </a:solidFill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Конференция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«Сестринские исследования в практическом здравоохранении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КГМА ноябрь </a:t>
            </a:r>
          </a:p>
          <a:p>
            <a:pPr eaLnBrk="0" hangingPunct="0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2012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</p:txBody>
      </p:sp>
      <p:pic>
        <p:nvPicPr>
          <p:cNvPr id="17" name="Picture 3" descr="F:\на_гранд_Прав-ва_Патрушева_В.А._2012-2013_уч.г\Все документы (дипломы-грамоты)\дипломы грамоты\2009-2010\Сертификаты\Сертиф Межр кон 29.11.2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8097" y="4538205"/>
            <a:ext cx="2816477" cy="187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 flipH="1">
            <a:off x="216024" y="434861"/>
            <a:ext cx="25152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16024" y="434861"/>
            <a:ext cx="0" cy="547841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endCxn id="6" idx="1"/>
          </p:cNvCxnSpPr>
          <p:nvPr/>
        </p:nvCxnSpPr>
        <p:spPr>
          <a:xfrm>
            <a:off x="216024" y="1232756"/>
            <a:ext cx="25152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endCxn id="4" idx="1"/>
          </p:cNvCxnSpPr>
          <p:nvPr/>
        </p:nvCxnSpPr>
        <p:spPr>
          <a:xfrm>
            <a:off x="216024" y="2096852"/>
            <a:ext cx="251520" cy="360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216024" y="3146222"/>
            <a:ext cx="26469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216544" y="4618520"/>
            <a:ext cx="27478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216024" y="5913276"/>
            <a:ext cx="0" cy="5573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216024" y="5969012"/>
            <a:ext cx="26469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3451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3" b="3941"/>
          <a:stretch/>
        </p:blipFill>
        <p:spPr>
          <a:xfrm>
            <a:off x="1115616" y="626210"/>
            <a:ext cx="7874000" cy="56983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79512" y="126258"/>
            <a:ext cx="8784976" cy="7540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2200" b="1" dirty="0" smtClean="0">
                <a:latin typeface="Monotype Corsiva" pitchFamily="66" charset="0"/>
              </a:rPr>
              <a:t>ГОУ ВПО «Кировская государственная медицинская академия» </a:t>
            </a:r>
          </a:p>
          <a:p>
            <a:pPr algn="r"/>
            <a:r>
              <a:rPr lang="ru-RU" sz="2100" b="1" dirty="0" smtClean="0">
                <a:latin typeface="Monotype Corsiva" pitchFamily="66" charset="0"/>
              </a:rPr>
              <a:t>                                                                             17 июня,  2008 года.</a:t>
            </a:r>
            <a:endParaRPr lang="ru-RU" sz="21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49216"/>
            <a:ext cx="3275856" cy="46799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08" y="4365104"/>
            <a:ext cx="3429650" cy="24006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xmlns="" val="892564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188640"/>
            <a:ext cx="7128792" cy="492443"/>
          </a:xfrm>
          <a:prstGeom prst="rect">
            <a:avLst/>
          </a:prstGeom>
          <a:gradFill flip="none" rotWithShape="1">
            <a:gsLst>
              <a:gs pos="0">
                <a:srgbClr val="FF66FF">
                  <a:shade val="30000"/>
                  <a:satMod val="115000"/>
                </a:srgbClr>
              </a:gs>
              <a:gs pos="50000">
                <a:srgbClr val="FF66FF">
                  <a:shade val="67500"/>
                  <a:satMod val="115000"/>
                </a:srgbClr>
              </a:gs>
              <a:gs pos="100000">
                <a:srgbClr val="FF66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00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atin typeface="Monotype Corsiva" pitchFamily="66" charset="0"/>
              </a:rPr>
              <a:t>УЧАСТИЕ В СЕМИНАРАХ, КОНФЕРЕНЦИЯХ…</a:t>
            </a: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63888" y="36450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75556" y="2569268"/>
            <a:ext cx="6912768" cy="2083867"/>
          </a:xfrm>
          <a:prstGeom prst="roundRect">
            <a:avLst/>
          </a:prstGeom>
          <a:solidFill>
            <a:srgbClr val="FFCCFF"/>
          </a:solidFill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Кировском областном центре повышения квалификации и профессиональной переподготовки работников здравоохранения состоялась праздничная конференция, посвященная Международному дню медицинской сестры. </a:t>
            </a:r>
            <a:endParaRPr lang="ru-RU" alt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 </a:t>
            </a:r>
            <a:r>
              <a:rPr lang="ru-RU" alt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мероприятия: «Преодоление разрыва: от научных данных к доказательной сестринской практике</a:t>
            </a:r>
            <a:r>
              <a:rPr lang="ru-RU" alt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». </a:t>
            </a:r>
          </a:p>
          <a:p>
            <a:r>
              <a:rPr lang="ru-RU" alt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24.05.2012г., г. Киров  </a:t>
            </a:r>
            <a:endParaRPr lang="ru-RU" alt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1804" y="980728"/>
            <a:ext cx="6996520" cy="1440160"/>
          </a:xfrm>
          <a:prstGeom prst="roundRect">
            <a:avLst/>
          </a:prstGeom>
          <a:solidFill>
            <a:srgbClr val="FFCCFF"/>
          </a:solidFill>
          <a:ln>
            <a:solidFill>
              <a:srgbClr val="FF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Конференция «Итоги работы сестринской службы Кировской области за 2012 год»., на базе КОГАОУ ЛПО «Кировский областной центр повышения квалификации и профессиональной переподготовки работников здравоохранения»,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 апреля 2013г., г. Киров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Прямая соединительная линия 9"/>
          <p:cNvCxnSpPr>
            <a:endCxn id="5" idx="1"/>
          </p:cNvCxnSpPr>
          <p:nvPr/>
        </p:nvCxnSpPr>
        <p:spPr>
          <a:xfrm>
            <a:off x="251520" y="434861"/>
            <a:ext cx="216024" cy="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51520" y="434861"/>
            <a:ext cx="0" cy="317634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251520" y="1569544"/>
            <a:ext cx="32403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251520" y="3611201"/>
            <a:ext cx="32403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1" name="Picture 2" descr="F:\на_гранд_Прав-ва_Патрушева_В.А._2012-2013_уч.г\Все документы (дипломы-грамоты)\дипломы грамоты\2011-2012\Книга почета КО 25.04.2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3264" y="3068960"/>
            <a:ext cx="2592288" cy="356810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3" name="Выгнутая вправо стрелка 22"/>
          <p:cNvSpPr/>
          <p:nvPr/>
        </p:nvSpPr>
        <p:spPr>
          <a:xfrm rot="21002341">
            <a:off x="7380312" y="2852936"/>
            <a:ext cx="429096" cy="603448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4087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124" y="26868"/>
            <a:ext cx="910850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F:\на_гранд_Прав-ва_Патрушева_В.А._2012-2013_уч.г\Все документы (дипломы-грамоты)\дипломы грамоты\2010-2011\Сертификаты\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5891" y="102801"/>
            <a:ext cx="2538109" cy="362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102801"/>
            <a:ext cx="7344816" cy="492443"/>
          </a:xfrm>
          <a:prstGeom prst="rect">
            <a:avLst/>
          </a:prstGeom>
          <a:gradFill flip="none" rotWithShape="1">
            <a:gsLst>
              <a:gs pos="0">
                <a:srgbClr val="FF66FF">
                  <a:shade val="30000"/>
                  <a:satMod val="115000"/>
                </a:srgbClr>
              </a:gs>
              <a:gs pos="50000">
                <a:srgbClr val="FF66FF">
                  <a:shade val="67500"/>
                  <a:satMod val="115000"/>
                </a:srgbClr>
              </a:gs>
              <a:gs pos="100000">
                <a:srgbClr val="FF66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FF66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atin typeface="Monotype Corsiva" pitchFamily="66" charset="0"/>
              </a:rPr>
              <a:t>УЧАСТИЕ В СЕМИНАРАХ, КОНФЕРЕНЦИЯХ…</a:t>
            </a: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52859" y="763646"/>
            <a:ext cx="6175998" cy="1152128"/>
          </a:xfrm>
          <a:prstGeom prst="roundRect">
            <a:avLst/>
          </a:prstGeom>
          <a:solidFill>
            <a:srgbClr val="FFCCFF"/>
          </a:solidFill>
          <a:ln>
            <a:solidFill>
              <a:srgbClr val="FF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конференция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и управление сестринской деятельностью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10.02. 2010 г., г. Киров 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16163" y="3483480"/>
            <a:ext cx="6203455" cy="1733275"/>
          </a:xfrm>
          <a:prstGeom prst="roundRect">
            <a:avLst/>
          </a:prstGeom>
          <a:solidFill>
            <a:srgbClr val="FFCCFF"/>
          </a:solidFill>
          <a:ln>
            <a:solidFill>
              <a:srgbClr val="FF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к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онгресс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«Сестринское дело в России: образование, практика, наука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Мастер-класс 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применением продукции марки ТЕНА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ухода за пациентами с недержанием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мочи», 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апреля 2011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г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С-Петербург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29892" y="2225858"/>
            <a:ext cx="6175999" cy="1021755"/>
          </a:xfrm>
          <a:prstGeom prst="roundRect">
            <a:avLst/>
          </a:prstGeom>
          <a:solidFill>
            <a:srgbClr val="FFCCFF"/>
          </a:solidFill>
          <a:ln>
            <a:solidFill>
              <a:srgbClr val="FF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конгресс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«Сестринское дело в России: образование, практика,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наука», 28-30 апреля 2011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г., 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С-Петербург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 descr="F:\на_гранд_Прав-ва_Патрушева_В.А._2012-2013_уч.г\Все документы (дипломы-грамоты)\дипломы грамоты\2010-2011\Сертификаты\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8601" y="3068960"/>
            <a:ext cx="2796851" cy="195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>
            <a:stCxn id="5" idx="1"/>
          </p:cNvCxnSpPr>
          <p:nvPr/>
        </p:nvCxnSpPr>
        <p:spPr>
          <a:xfrm flipH="1" flipV="1">
            <a:off x="107504" y="349022"/>
            <a:ext cx="144016" cy="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07504" y="349023"/>
            <a:ext cx="0" cy="509620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endCxn id="10" idx="1"/>
          </p:cNvCxnSpPr>
          <p:nvPr/>
        </p:nvCxnSpPr>
        <p:spPr>
          <a:xfrm>
            <a:off x="107505" y="2736735"/>
            <a:ext cx="322387" cy="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126329" y="4311893"/>
            <a:ext cx="32238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endCxn id="6" idx="1"/>
          </p:cNvCxnSpPr>
          <p:nvPr/>
        </p:nvCxnSpPr>
        <p:spPr>
          <a:xfrm>
            <a:off x="130472" y="1339710"/>
            <a:ext cx="32238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Скругленный прямоугольник 21"/>
          <p:cNvSpPr/>
          <p:nvPr/>
        </p:nvSpPr>
        <p:spPr>
          <a:xfrm>
            <a:off x="467543" y="5460136"/>
            <a:ext cx="6138348" cy="1209224"/>
          </a:xfrm>
          <a:prstGeom prst="roundRect">
            <a:avLst/>
          </a:prstGeom>
          <a:solidFill>
            <a:srgbClr val="FFCCFF"/>
          </a:solidFill>
          <a:ln>
            <a:solidFill>
              <a:srgbClr val="FF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конференция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«Преодоление разрыва: 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научных данных к доказательной сестринской практике», посвященная Международному дню медицинской сестры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24 мая 2012г., г. Киров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 descr="F:\на_гранд_Прав-ва_Патрушева_В.А._2012-2013_уч.г\Все документы (дипломы-грамоты)\дипломы грамоты\2010-2011\Сертификаты\Сертификат 10.02.2010 Саркисов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5718" y="4688512"/>
            <a:ext cx="2924725" cy="212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Прямая соединительная линия 24"/>
          <p:cNvCxnSpPr/>
          <p:nvPr/>
        </p:nvCxnSpPr>
        <p:spPr>
          <a:xfrm>
            <a:off x="107504" y="5445224"/>
            <a:ext cx="0" cy="61952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endCxn id="22" idx="1"/>
          </p:cNvCxnSpPr>
          <p:nvPr/>
        </p:nvCxnSpPr>
        <p:spPr>
          <a:xfrm>
            <a:off x="107504" y="6064748"/>
            <a:ext cx="360039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06467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8686" y="-79033"/>
            <a:ext cx="928903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496" y="3823514"/>
            <a:ext cx="2001756" cy="2708434"/>
          </a:xfrm>
          <a:prstGeom prst="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И ОРГАНИЗАТОР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жегодного конкурса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мастерства 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«ЗНАТОК ОСНОВ СЕСТРИНСКОГО ДЕЛА»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среди студентов </a:t>
            </a:r>
          </a:p>
          <a:p>
            <a:pPr algn="ctr"/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курса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специальностей: </a:t>
            </a:r>
            <a:r>
              <a:rPr 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«Лечебное дело», «Акушерское дело», «Сестринское дело» 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 descr="F:\фотоальбом\Я (фото в интернете) 09.2009г\IMG_4010.JPG"/>
          <p:cNvPicPr>
            <a:picLocks noChangeAspect="1" noChangeArrowheads="1"/>
          </p:cNvPicPr>
          <p:nvPr/>
        </p:nvPicPr>
        <p:blipFill rotWithShape="1">
          <a:blip r:embed="rId4" cstate="print">
            <a:lum bright="20000" contrast="10000"/>
          </a:blip>
          <a:srcRect l="6057" t="1482" r="6058" b="19385"/>
          <a:stretch/>
        </p:blipFill>
        <p:spPr bwMode="auto">
          <a:xfrm>
            <a:off x="-40828" y="905589"/>
            <a:ext cx="2001440" cy="27031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F:\фотоальбом\КОЛЛЕДЖ\КОНКУРСЫ\КОНКУРС 14 мая 2010\Изображение\Изображение 07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74" r="7327"/>
          <a:stretch/>
        </p:blipFill>
        <p:spPr>
          <a:xfrm>
            <a:off x="2106567" y="4148562"/>
            <a:ext cx="2268252" cy="20878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F:\фотоальбом\КОЛЛЕДЖ\КОНКУРСЫ\КОНКУРС 14 мая 2010\Изображение\Изображение 145.jpg"/>
          <p:cNvPicPr>
            <a:picLocks noChangeAspect="1" noChangeArrowheads="1"/>
          </p:cNvPicPr>
          <p:nvPr/>
        </p:nvPicPr>
        <p:blipFill>
          <a:blip r:embed="rId6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742"/>
          <a:stretch>
            <a:fillRect/>
          </a:stretch>
        </p:blipFill>
        <p:spPr bwMode="auto">
          <a:xfrm>
            <a:off x="7012274" y="1312149"/>
            <a:ext cx="2342171" cy="22532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Изображение 058"/>
          <p:cNvPicPr>
            <a:picLocks noChangeAspect="1" noChangeArrowheads="1"/>
          </p:cNvPicPr>
          <p:nvPr/>
        </p:nvPicPr>
        <p:blipFill>
          <a:blip r:embed="rId7" cstate="print">
            <a:lum bright="3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9577" y="3102177"/>
            <a:ext cx="2436098" cy="20106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F:\фотоальбом\КОЛЛЕДЖ\КОНКУРСЫ\КОНКУРС 14 мая 2010\Изображение\Изображение 014.jpg"/>
          <p:cNvPicPr>
            <a:picLocks noChangeAspect="1" noChangeArrowheads="1"/>
          </p:cNvPicPr>
          <p:nvPr/>
        </p:nvPicPr>
        <p:blipFill rotWithShape="1">
          <a:blip r:embed="rId8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44" b="28012"/>
          <a:stretch/>
        </p:blipFill>
        <p:spPr>
          <a:xfrm>
            <a:off x="3062209" y="832277"/>
            <a:ext cx="3508060" cy="1953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Выноска со стрелкой вниз 5"/>
          <p:cNvSpPr/>
          <p:nvPr/>
        </p:nvSpPr>
        <p:spPr>
          <a:xfrm>
            <a:off x="179511" y="44624"/>
            <a:ext cx="7373501" cy="1224136"/>
          </a:xfrm>
          <a:prstGeom prst="downArrowCallou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2700000" scaled="0"/>
          </a:gradFill>
          <a:ln>
            <a:solidFill>
              <a:srgbClr val="CC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Below"/>
            <a:lightRig rig="threePt" dir="t"/>
          </a:scene3d>
          <a:sp3d>
            <a:bevelT w="152400" h="50800" prst="softRound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Monotype Corsiva" pitchFamily="66" charset="0"/>
              </a:rPr>
              <a:t>МОИ </a:t>
            </a:r>
            <a:r>
              <a:rPr lang="ru-RU" sz="2800" b="1" dirty="0" smtClean="0">
                <a:latin typeface="Monotype Corsiva" pitchFamily="66" charset="0"/>
              </a:rPr>
              <a:t> ДОСТИЖЕНИЯ </a:t>
            </a:r>
            <a:endParaRPr lang="ru-RU" sz="2800" b="1" dirty="0">
              <a:latin typeface="Monotype Corsiva" pitchFamily="66" charset="0"/>
            </a:endParaRPr>
          </a:p>
          <a:p>
            <a:pPr algn="ctr"/>
            <a:r>
              <a:rPr lang="ru-RU" sz="2800" b="1" dirty="0" smtClean="0">
                <a:latin typeface="Monotype Corsiva" pitchFamily="66" charset="0"/>
              </a:rPr>
              <a:t>И  ДОСТИЖЕНИЯ  МОИХ  СТУДЕНТОВ</a:t>
            </a:r>
            <a:endParaRPr lang="ru-RU" sz="2800" b="1" dirty="0"/>
          </a:p>
        </p:txBody>
      </p:sp>
      <p:pic>
        <p:nvPicPr>
          <p:cNvPr id="11" name="Picture 2" descr="F:\фотоальбом\КОЛЛЕДЖ\КОНКУРСЫ\КОНКУРС 14 мая 2010\Изображение\Изображение 191.jpg"/>
          <p:cNvPicPr>
            <a:picLocks noChangeAspect="1" noChangeArrowheads="1"/>
          </p:cNvPicPr>
          <p:nvPr/>
        </p:nvPicPr>
        <p:blipFill>
          <a:blip r:embed="rId9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859" t="24461" r="36320" b="17293"/>
          <a:stretch>
            <a:fillRect/>
          </a:stretch>
        </p:blipFill>
        <p:spPr bwMode="auto">
          <a:xfrm>
            <a:off x="3841075" y="2346496"/>
            <a:ext cx="2422083" cy="29540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D:\Колледж\КОНКУРСЫ\ЗОСД 3\эмблемы\2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7323" y="-62737"/>
            <a:ext cx="1535706" cy="17900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2" name="Picture 10" descr="F:\ВЭСИ\m_90de0cf6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1269" y="2346496"/>
            <a:ext cx="1482725" cy="18954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7" descr="E:\фотоальбом\КОЛЛЕДЖ\КОНКУРСЫ\ЗОСД 2012г 27 апреля\ЗОСД 27 апреля 2012г\DSC_078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04" t="3217" r="5801" b="24086"/>
          <a:stretch>
            <a:fillRect/>
          </a:stretch>
        </p:blipFill>
        <p:spPr bwMode="auto">
          <a:xfrm>
            <a:off x="5038369" y="3565376"/>
            <a:ext cx="2220912" cy="28749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878013" y="6113749"/>
            <a:ext cx="4926235" cy="646331"/>
          </a:xfrm>
          <a:prstGeom prst="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проходил под девизом: </a:t>
            </a:r>
            <a:r>
              <a:rPr lang="ru-RU" sz="12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«…сестра милосердия должна быть </a:t>
            </a:r>
            <a:endParaRPr lang="ru-RU" sz="1200" b="1" dirty="0" smtClean="0"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r"/>
            <a:r>
              <a:rPr lang="ru-RU" sz="12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с </a:t>
            </a:r>
            <a:r>
              <a:rPr lang="ru-RU" sz="12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хорошим техническим образованием и непременно иметь чувственное сердце</a:t>
            </a:r>
            <a:r>
              <a:rPr lang="ru-RU" sz="12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…» </a:t>
            </a:r>
          </a:p>
          <a:p>
            <a:pPr algn="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Н.И. Пирогов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1479" y="5112841"/>
            <a:ext cx="2421404" cy="16142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01847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28903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Выноска со стрелкой вниз 4"/>
          <p:cNvSpPr/>
          <p:nvPr/>
        </p:nvSpPr>
        <p:spPr>
          <a:xfrm>
            <a:off x="179512" y="44624"/>
            <a:ext cx="8208912" cy="1224136"/>
          </a:xfrm>
          <a:prstGeom prst="downArrowCallou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2700000" scaled="0"/>
          </a:gradFill>
          <a:ln>
            <a:solidFill>
              <a:srgbClr val="CC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Below"/>
            <a:lightRig rig="threePt" dir="t"/>
          </a:scene3d>
          <a:sp3d>
            <a:bevelT w="152400" h="50800" prst="softRound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Monotype Corsiva" pitchFamily="66" charset="0"/>
              </a:rPr>
              <a:t>МОИ </a:t>
            </a:r>
            <a:r>
              <a:rPr lang="ru-RU" sz="2800" b="1" dirty="0" smtClean="0">
                <a:latin typeface="Monotype Corsiva" pitchFamily="66" charset="0"/>
              </a:rPr>
              <a:t> ДОСТИЖЕНИЯ </a:t>
            </a:r>
            <a:endParaRPr lang="ru-RU" sz="2800" b="1" dirty="0">
              <a:latin typeface="Monotype Corsiva" pitchFamily="66" charset="0"/>
            </a:endParaRPr>
          </a:p>
          <a:p>
            <a:pPr algn="ctr"/>
            <a:r>
              <a:rPr lang="ru-RU" sz="2800" b="1" dirty="0" smtClean="0">
                <a:latin typeface="Monotype Corsiva" pitchFamily="66" charset="0"/>
              </a:rPr>
              <a:t>И  ДОСТИЖЕНИЯ  МОИХ  СТУДЕНТОВ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11760" y="980728"/>
            <a:ext cx="4577627" cy="2339102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Конкурс  </a:t>
            </a:r>
          </a:p>
          <a:p>
            <a:pPr algn="ctr"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ПРОФЕССИОНАЛЬНОГО 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МАСТЕРСТВА </a:t>
            </a:r>
          </a:p>
          <a:p>
            <a:pPr algn="ctr">
              <a:defRPr/>
            </a:pP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«Знаток основ сестринского 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дела» 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среди 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студентов </a:t>
            </a:r>
            <a:r>
              <a:rPr lang="en-US" altLang="ru-RU" sz="1600" b="1" dirty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 курса, специальностей «Лечебное дело» и «Сестринское дело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», </a:t>
            </a:r>
          </a:p>
          <a:p>
            <a:pPr algn="ctr">
              <a:defRPr/>
            </a:pPr>
            <a:r>
              <a:rPr lang="ru-RU" altLang="ru-RU" sz="1600" b="1" u="sng" dirty="0" smtClean="0">
                <a:latin typeface="Times New Roman" pitchFamily="18" charset="0"/>
                <a:cs typeface="Times New Roman" pitchFamily="18" charset="0"/>
              </a:rPr>
              <a:t>КМК </a:t>
            </a:r>
            <a:r>
              <a:rPr lang="ru-RU" altLang="ru-RU" sz="1600" b="1" u="sng" dirty="0">
                <a:latin typeface="Times New Roman" pitchFamily="18" charset="0"/>
                <a:cs typeface="Times New Roman" pitchFamily="18" charset="0"/>
              </a:rPr>
              <a:t>и ФИЛИАЛОВ 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колледжа, 11.05.2011г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., </a:t>
            </a:r>
          </a:p>
          <a:p>
            <a:pPr algn="ctr"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г. Киров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47" r="20693" b="11330"/>
          <a:stretch/>
        </p:blipFill>
        <p:spPr bwMode="auto">
          <a:xfrm>
            <a:off x="7398051" y="1683685"/>
            <a:ext cx="1838772" cy="167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76"/>
          <a:stretch/>
        </p:blipFill>
        <p:spPr bwMode="auto">
          <a:xfrm>
            <a:off x="5832855" y="5652759"/>
            <a:ext cx="1516571" cy="123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image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052736"/>
            <a:ext cx="2817780" cy="392809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F:\Аттестация 2013г высшая\фото для портфолио\IMG_419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5368443"/>
            <a:ext cx="2275412" cy="1516941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96" t="8792" r="7678" b="12075"/>
          <a:stretch/>
        </p:blipFill>
        <p:spPr>
          <a:xfrm>
            <a:off x="7714979" y="51012"/>
            <a:ext cx="1275411" cy="17218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7407" y="3220370"/>
            <a:ext cx="1825113" cy="12167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00025" y="4426251"/>
            <a:ext cx="1852495" cy="12349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65123" y="5637584"/>
            <a:ext cx="1871700" cy="1247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9872" y="3350608"/>
            <a:ext cx="3351187" cy="22341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5657428"/>
            <a:ext cx="1848937" cy="12326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3547" y="5680068"/>
            <a:ext cx="1796592" cy="119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3829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9972" y="-43904"/>
            <a:ext cx="92890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Выноска со стрелкой вниз 4"/>
          <p:cNvSpPr/>
          <p:nvPr/>
        </p:nvSpPr>
        <p:spPr>
          <a:xfrm>
            <a:off x="179512" y="44624"/>
            <a:ext cx="8604448" cy="1224136"/>
          </a:xfrm>
          <a:prstGeom prst="downArrowCallou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2700000" scaled="0"/>
          </a:gradFill>
          <a:ln>
            <a:solidFill>
              <a:srgbClr val="CC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Below"/>
            <a:lightRig rig="threePt" dir="t"/>
          </a:scene3d>
          <a:sp3d>
            <a:bevelT w="139700" prst="cross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Monotype Corsiva" pitchFamily="66" charset="0"/>
              </a:rPr>
              <a:t>МОИ </a:t>
            </a:r>
            <a:r>
              <a:rPr lang="ru-RU" sz="2800" b="1" dirty="0" smtClean="0">
                <a:latin typeface="Monotype Corsiva" pitchFamily="66" charset="0"/>
              </a:rPr>
              <a:t> ДОСТИЖЕНИЯ </a:t>
            </a:r>
            <a:endParaRPr lang="ru-RU" sz="2800" b="1" dirty="0">
              <a:latin typeface="Monotype Corsiva" pitchFamily="66" charset="0"/>
            </a:endParaRPr>
          </a:p>
          <a:p>
            <a:pPr algn="ctr"/>
            <a:r>
              <a:rPr lang="ru-RU" sz="2800" b="1" dirty="0" smtClean="0">
                <a:latin typeface="Monotype Corsiva" pitchFamily="66" charset="0"/>
              </a:rPr>
              <a:t>И  ДОСТИЖЕНИЯ  МОИХ  СТУДЕНТОВ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69602" y="940363"/>
            <a:ext cx="3397802" cy="3354765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endParaRPr lang="ru-RU" altLang="ru-RU" sz="8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alt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  </a:t>
            </a:r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профессионального мастерства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ОТ МЕЧТЫ К ПРОФЕССИИ»</a:t>
            </a: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среди студентов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курса  специальностей: «Лечебное дело», «Акушерское дело», «Сестринское дело». КОГБОУ СПО «Кировский медицинский колледж», 22.03.2013г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., г. Киров</a:t>
            </a:r>
          </a:p>
          <a:p>
            <a:pPr algn="ctr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Автор, организатор и ведущий конкурса  Патрушева В. А.</a:t>
            </a:r>
            <a:r>
              <a:rPr lang="ru-RU" alt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altLang="ru-RU" sz="14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8" name="Picture 14" descr="E:\Колледж\КОНКУРСЫ\2012-2013гг\От Мечты - к профессии  с 17.05.2013г\22.04.2013\для сайта конкурс 22.03.2013 От мечты к проыссии\DSCN55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7490" y="4832022"/>
            <a:ext cx="2500683" cy="18766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E:\Колледж\КОНКУРСЫ\2012-2013гг\От Мечты - к профессии  с 17.05.2013г\22.04.2013\для сайта конкурс 22.03.2013 От мечты к проыссии\DSCN55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520" t="3333" r="23497"/>
          <a:stretch>
            <a:fillRect/>
          </a:stretch>
        </p:blipFill>
        <p:spPr bwMode="auto">
          <a:xfrm>
            <a:off x="42179" y="927538"/>
            <a:ext cx="2430100" cy="345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17108" y="2659383"/>
            <a:ext cx="2481108" cy="18608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6041" y="4937435"/>
            <a:ext cx="2502215" cy="18766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8913" y="5104819"/>
            <a:ext cx="1975596" cy="14816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66099" y="821239"/>
            <a:ext cx="2459765" cy="18448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58173" y="4832022"/>
            <a:ext cx="2331787" cy="17488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31085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622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Выноска со стрелкой вниз 5"/>
          <p:cNvSpPr/>
          <p:nvPr/>
        </p:nvSpPr>
        <p:spPr>
          <a:xfrm>
            <a:off x="179512" y="44624"/>
            <a:ext cx="8604448" cy="1224136"/>
          </a:xfrm>
          <a:prstGeom prst="downArrowCallou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2700000" scaled="0"/>
          </a:gradFill>
          <a:ln>
            <a:solidFill>
              <a:srgbClr val="CC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Below"/>
            <a:lightRig rig="threePt" dir="t"/>
          </a:scene3d>
          <a:sp3d>
            <a:bevelT w="139700" prst="cross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Monotype Corsiva" pitchFamily="66" charset="0"/>
              </a:rPr>
              <a:t>МОИ </a:t>
            </a:r>
            <a:r>
              <a:rPr lang="ru-RU" sz="2800" b="1" dirty="0" smtClean="0">
                <a:latin typeface="Monotype Corsiva" pitchFamily="66" charset="0"/>
              </a:rPr>
              <a:t> ДОСТИЖЕНИЯ </a:t>
            </a:r>
            <a:endParaRPr lang="ru-RU" sz="2800" b="1" dirty="0">
              <a:latin typeface="Monotype Corsiva" pitchFamily="66" charset="0"/>
            </a:endParaRPr>
          </a:p>
          <a:p>
            <a:pPr algn="ctr"/>
            <a:r>
              <a:rPr lang="ru-RU" sz="2800" b="1" dirty="0" smtClean="0">
                <a:latin typeface="Monotype Corsiva" pitchFamily="66" charset="0"/>
              </a:rPr>
              <a:t>И  ДОСТИЖЕНИЯ  МОИХ  СТУДЕНТОВ</a:t>
            </a:r>
            <a:endParaRPr lang="ru-RU" sz="28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56534">
            <a:off x="1099662" y="1836480"/>
            <a:ext cx="3124427" cy="23433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4569041"/>
            <a:ext cx="2987824" cy="2169825"/>
          </a:xfrm>
          <a:prstGeom prst="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</a:t>
            </a:r>
          </a:p>
          <a:p>
            <a:pPr algn="ctr"/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мастерства по медицинской этике и деонтологии «Профессия добрых сердец» среди студентов выпускных групп по специальности «Сестринское дело» средних медицинских образовательных учреждений Приволжского федерального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округ.</a:t>
            </a:r>
            <a:endParaRPr lang="ru-RU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F:\на_гранд_Прав-ва_Патрушева_В.А._2012-2013_уч.г\Все документы (дипломы-грамоты)\дипломы грамоты\2011-2012\Благ  письмо за организацию  конкурса Профессия добрых сердец 17.02.2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3024" y="764704"/>
            <a:ext cx="2700808" cy="371747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фотоальбом\КОЛЛЕДЖ\КОНКУРСЫ\Добрых сердец 17.02.2012\DSCN24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874701"/>
            <a:ext cx="2596114" cy="1947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8264" y="2420888"/>
            <a:ext cx="2131381" cy="15985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8263" y="4005064"/>
            <a:ext cx="2131381" cy="15985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63110" y="874701"/>
            <a:ext cx="2073386" cy="155504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760"/>
          <a:stretch/>
        </p:blipFill>
        <p:spPr>
          <a:xfrm>
            <a:off x="6948264" y="5482676"/>
            <a:ext cx="2119535" cy="14027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0970"/>
          <a:stretch/>
        </p:blipFill>
        <p:spPr>
          <a:xfrm>
            <a:off x="4158598" y="4466920"/>
            <a:ext cx="2501634" cy="2374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995937" y="2592931"/>
            <a:ext cx="2596113" cy="1947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8056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45350"/>
            <a:ext cx="9180512" cy="705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780678"/>
            <a:ext cx="2092181" cy="156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481736" y="771083"/>
            <a:ext cx="4572000" cy="6186309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effectLst>
            <a:softEdge rad="3175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Студентка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специальности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«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Сестринское дело»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Долгих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Приняла участие в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научной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молодых ученых «Социально-экономическая ситуация в России: состояние и перспективы» с публикацией на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«Этический Кодекс как основа развития духовно-нравственной культуры медицинской сестры в процессе обучения 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колледже». </a:t>
            </a:r>
            <a:r>
              <a:rPr lang="ru-RU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</a:t>
            </a:r>
            <a:r>
              <a:rPr lang="ru-RU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ЦМК «Основы сестринского дела»,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высшей квалификационной категории Патрушева В.А.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2011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г., г.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Киров.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опубликована в сборнике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конференции в разделе «Психолого-педагогические аспекты обучения, воспитания, развития детей, подростков и молодежи».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54" t="14816" r="18590" b="6866"/>
          <a:stretch>
            <a:fillRect/>
          </a:stretch>
        </p:blipFill>
        <p:spPr bwMode="auto">
          <a:xfrm>
            <a:off x="7592937" y="651012"/>
            <a:ext cx="1444104" cy="1781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0" y="2333779"/>
            <a:ext cx="4287917" cy="3416320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effectLst>
            <a:softEdge rad="317500"/>
          </a:effectLst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недели ЦМК Основы сестринского дела.</a:t>
            </a:r>
          </a:p>
          <a:p>
            <a:pPr>
              <a:defRPr/>
            </a:pPr>
            <a:r>
              <a:rPr lang="ru-RU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Доклад на </a:t>
            </a:r>
            <a:r>
              <a:rPr lang="ru-RU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тему: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«Принцип рационального питания, как фактор стимулирующий работоспособность мозга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defRPr/>
            </a:pPr>
            <a:r>
              <a:rPr lang="ru-RU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</a:t>
            </a:r>
            <a:r>
              <a:rPr lang="ru-RU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председатель ЦМК «Основы сестринского дела», </a:t>
            </a:r>
          </a:p>
          <a:p>
            <a:pPr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преподаватель высшей квалификационной категории Патрушева В.А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26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апреля 2011 г.,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Киров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8" descr="F:\ВЭСИ\m_c8e0534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3747" y="5423598"/>
            <a:ext cx="1984169" cy="1414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Выноска со стрелкой вниз 9"/>
          <p:cNvSpPr/>
          <p:nvPr/>
        </p:nvSpPr>
        <p:spPr>
          <a:xfrm>
            <a:off x="179512" y="-99392"/>
            <a:ext cx="8604448" cy="1224136"/>
          </a:xfrm>
          <a:prstGeom prst="downArrowCallou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2700000" scaled="0"/>
          </a:gradFill>
          <a:ln>
            <a:solidFill>
              <a:srgbClr val="CC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Below"/>
            <a:lightRig rig="threePt" dir="t"/>
          </a:scene3d>
          <a:sp3d>
            <a:bevelT w="139700" prst="cross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Monotype Corsiva" pitchFamily="66" charset="0"/>
              </a:rPr>
              <a:t>МОИ </a:t>
            </a:r>
            <a:r>
              <a:rPr lang="ru-RU" sz="2800" b="1" dirty="0" smtClean="0">
                <a:latin typeface="Monotype Corsiva" pitchFamily="66" charset="0"/>
              </a:rPr>
              <a:t> ДОСТИЖЕНИЯ </a:t>
            </a:r>
            <a:endParaRPr lang="ru-RU" sz="2800" b="1" dirty="0">
              <a:latin typeface="Monotype Corsiva" pitchFamily="66" charset="0"/>
            </a:endParaRPr>
          </a:p>
          <a:p>
            <a:pPr algn="ctr"/>
            <a:r>
              <a:rPr lang="ru-RU" sz="2800" b="1" dirty="0" smtClean="0">
                <a:latin typeface="Monotype Corsiva" pitchFamily="66" charset="0"/>
              </a:rPr>
              <a:t>И  ДОСТИЖЕНИЯ  МОИХ  СТУДЕНТОВ </a:t>
            </a:r>
            <a:endParaRPr lang="ru-RU" sz="28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1115120"/>
            <a:ext cx="2195737" cy="661720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ru-RU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конференции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156312" y="4119322"/>
            <a:ext cx="987687" cy="159489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xmlns="" val="1334495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496" y="0"/>
            <a:ext cx="9179496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Выноска со стрелкой вниз 13"/>
          <p:cNvSpPr/>
          <p:nvPr/>
        </p:nvSpPr>
        <p:spPr>
          <a:xfrm>
            <a:off x="179512" y="44624"/>
            <a:ext cx="8604448" cy="1224136"/>
          </a:xfrm>
          <a:prstGeom prst="downArrowCallou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2700000" scaled="0"/>
          </a:gradFill>
          <a:ln>
            <a:solidFill>
              <a:srgbClr val="CC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Below"/>
            <a:lightRig rig="threePt" dir="t"/>
          </a:scene3d>
          <a:sp3d>
            <a:bevelT w="139700" prst="cross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Monotype Corsiva" pitchFamily="66" charset="0"/>
              </a:rPr>
              <a:t>МОИ </a:t>
            </a:r>
            <a:r>
              <a:rPr lang="ru-RU" sz="2800" b="1" dirty="0" smtClean="0">
                <a:latin typeface="Monotype Corsiva" pitchFamily="66" charset="0"/>
              </a:rPr>
              <a:t> ДОСТИЖЕНИЯ </a:t>
            </a:r>
            <a:endParaRPr lang="ru-RU" sz="2800" b="1" dirty="0">
              <a:latin typeface="Monotype Corsiva" pitchFamily="66" charset="0"/>
            </a:endParaRPr>
          </a:p>
          <a:p>
            <a:pPr algn="ctr"/>
            <a:r>
              <a:rPr lang="ru-RU" sz="2800" b="1" dirty="0" smtClean="0">
                <a:latin typeface="Monotype Corsiva" pitchFamily="66" charset="0"/>
              </a:rPr>
              <a:t>И  ДОСТИЖЕНИЯ  МОИХ  СТУДЕНТОВ</a:t>
            </a:r>
            <a:endParaRPr lang="ru-RU" sz="2800" b="1" dirty="0"/>
          </a:p>
        </p:txBody>
      </p:sp>
      <p:pic>
        <p:nvPicPr>
          <p:cNvPr id="4098" name="Picture 2" descr="F:\Аттестация 2013г высшая\фото для портфолио\IMG_01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6527" y="4876325"/>
            <a:ext cx="3031977" cy="202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Аттестация 2013г высшая\фото для портфолио\IMG_02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6527" y="908720"/>
            <a:ext cx="3031977" cy="202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69567" y="1052736"/>
            <a:ext cx="3024337" cy="5647700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Межрегиональный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</a:t>
            </a:r>
          </a:p>
          <a:p>
            <a:pPr algn="ctr"/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мастерства по специальности «Сестринское дело» 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выпускников средних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медицинских образовательных учреждений Приволжского федерального 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округа.</a:t>
            </a:r>
          </a:p>
          <a:p>
            <a:pPr algn="ctr"/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16-17.04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2008г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г. Уфа</a:t>
            </a:r>
            <a:endParaRPr lang="ru-RU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Студентка </a:t>
            </a:r>
          </a:p>
          <a:p>
            <a:pPr algn="ctr"/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Блинова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Юлия  </a:t>
            </a:r>
          </a:p>
          <a:p>
            <a:pPr algn="ctr"/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номинации: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«</a:t>
            </a:r>
            <a:r>
              <a:rPr lang="ru-RU" sz="22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2008 год – Год семьи</a:t>
            </a:r>
            <a:r>
              <a:rPr lang="ru-RU" sz="22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» </a:t>
            </a:r>
          </a:p>
          <a:p>
            <a:pPr algn="ctr"/>
            <a:endParaRPr lang="ru-RU" sz="2200" b="1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4023062"/>
            <a:ext cx="2267744" cy="2862322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жегодно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участвую в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ПОДГОТОВКЕ СТУДЕНТОВ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областным и межрегиональным конкурсам профессионального мастерства среди выпускников средних медицинских и фармацевтических образовательных учреждений Приволжского федерального округа.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9794" y="2924944"/>
            <a:ext cx="3038710" cy="20258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117262"/>
            <a:ext cx="1808312" cy="271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2842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20" y="-4462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F:\на_гранд_Прав-ва_Патрушева_В.А._2012-2013_уч.г\Все документы (дипломы-грамоты)\дипломы грамоты\2009-2010\1.3 лист 1 Коте реабили 29.02.2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52735"/>
            <a:ext cx="5026443" cy="35184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08807" y="940312"/>
            <a:ext cx="2728912" cy="20466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22673" y="888695"/>
            <a:ext cx="2385831" cy="1789373"/>
          </a:xfrm>
          <a:prstGeom prst="rect">
            <a:avLst/>
          </a:prstGeom>
        </p:spPr>
      </p:pic>
      <p:sp>
        <p:nvSpPr>
          <p:cNvPr id="7" name="Выноска со стрелкой вниз 6"/>
          <p:cNvSpPr/>
          <p:nvPr/>
        </p:nvSpPr>
        <p:spPr>
          <a:xfrm>
            <a:off x="179512" y="44624"/>
            <a:ext cx="8604448" cy="1224136"/>
          </a:xfrm>
          <a:prstGeom prst="downArrowCallou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2700000" scaled="0"/>
          </a:gradFill>
          <a:ln>
            <a:solidFill>
              <a:srgbClr val="CC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Below"/>
            <a:lightRig rig="threePt" dir="t"/>
          </a:scene3d>
          <a:sp3d>
            <a:bevelT w="139700" prst="cross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Monotype Corsiva" pitchFamily="66" charset="0"/>
              </a:rPr>
              <a:t>МОИ </a:t>
            </a:r>
            <a:r>
              <a:rPr lang="ru-RU" sz="2800" b="1" dirty="0" smtClean="0">
                <a:latin typeface="Monotype Corsiva" pitchFamily="66" charset="0"/>
              </a:rPr>
              <a:t> ДОСТИЖЕНИЯ </a:t>
            </a:r>
            <a:endParaRPr lang="ru-RU" sz="2800" b="1" dirty="0">
              <a:latin typeface="Monotype Corsiva" pitchFamily="66" charset="0"/>
            </a:endParaRPr>
          </a:p>
          <a:p>
            <a:pPr algn="ctr"/>
            <a:r>
              <a:rPr lang="ru-RU" sz="2800" b="1" dirty="0" smtClean="0">
                <a:latin typeface="Monotype Corsiva" pitchFamily="66" charset="0"/>
              </a:rPr>
              <a:t>И  ДОСТИЖЕНИЯ  МОИХ  СТУДЕНТОВ</a:t>
            </a:r>
            <a:endParaRPr lang="ru-RU" sz="2800" b="1" dirty="0"/>
          </a:p>
        </p:txBody>
      </p:sp>
      <p:pic>
        <p:nvPicPr>
          <p:cNvPr id="5125" name="Picture 5" descr="F:\Аттестация 2013г высшая\фото для портфолио\IMG_226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3657" y="2852936"/>
            <a:ext cx="2432203" cy="182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:\Аттестация 2013г высшая\фото для портфолио\IMG_227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7692" y="4940016"/>
            <a:ext cx="2380811" cy="178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54741" y="2986996"/>
            <a:ext cx="3247254" cy="3826381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мастерства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дисциплине «Основы реабилитации»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 к здоровью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специальных медицинских учебных заведений </a:t>
            </a:r>
            <a:r>
              <a:rPr lang="ru-RU" sz="1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Кировской области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специальности «Лечебное дело», 25 февраля 2009 г.,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Котельнич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</a:p>
          <a:p>
            <a:pPr algn="ctr"/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Полубоярцев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Игорь </a:t>
            </a:r>
          </a:p>
          <a:p>
            <a:pPr algn="ctr"/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Лысцева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Екатерина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Кокорина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Анна</a:t>
            </a:r>
          </a:p>
          <a:p>
            <a:pPr algn="ctr"/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26584" y="332126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79512" y="5494661"/>
            <a:ext cx="3275229" cy="1261884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endParaRPr lang="ru-RU" altLang="ru-RU" sz="10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кроме  того,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победа </a:t>
            </a:r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номинации </a:t>
            </a:r>
            <a:endParaRPr lang="ru-RU" sz="16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Делай с нами, делай как мы</a:t>
            </a:r>
            <a:r>
              <a:rPr lang="ru-RU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»</a:t>
            </a:r>
            <a:endParaRPr lang="ru-RU" altLang="ru-RU" b="1" dirty="0" smtClean="0">
              <a:latin typeface="Monotype Corsiva" panose="03010101010201010101" pitchFamily="66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alt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altLang="ru-RU" sz="16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8360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2156" y="27384"/>
            <a:ext cx="92890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Выноска со стрелкой вниз 4"/>
          <p:cNvSpPr/>
          <p:nvPr/>
        </p:nvSpPr>
        <p:spPr>
          <a:xfrm>
            <a:off x="179512" y="44624"/>
            <a:ext cx="8604448" cy="1224136"/>
          </a:xfrm>
          <a:prstGeom prst="downArrowCallou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2700000" scaled="0"/>
          </a:gradFill>
          <a:ln>
            <a:solidFill>
              <a:srgbClr val="CC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Below"/>
            <a:lightRig rig="threePt" dir="t"/>
          </a:scene3d>
          <a:sp3d>
            <a:bevelT w="139700" prst="cross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800" b="1" dirty="0">
                <a:latin typeface="Monotype Corsiva" pitchFamily="66" charset="0"/>
              </a:rPr>
              <a:t>МОИ </a:t>
            </a:r>
            <a:r>
              <a:rPr lang="ru-RU" sz="2800" b="1" dirty="0" smtClean="0">
                <a:latin typeface="Monotype Corsiva" pitchFamily="66" charset="0"/>
              </a:rPr>
              <a:t> ДОСТИЖЕНИЯ </a:t>
            </a:r>
            <a:endParaRPr lang="ru-RU" sz="2800" b="1" dirty="0">
              <a:latin typeface="Monotype Corsiva" pitchFamily="66" charset="0"/>
            </a:endParaRPr>
          </a:p>
          <a:p>
            <a:r>
              <a:rPr lang="ru-RU" sz="2800" b="1" dirty="0" smtClean="0">
                <a:latin typeface="Monotype Corsiva" pitchFamily="66" charset="0"/>
              </a:rPr>
              <a:t>И  ДОСТИЖЕНИЯ  МОИХ  СТУДЕНТОВ</a:t>
            </a:r>
            <a:endParaRPr lang="ru-RU" sz="2800" b="1" dirty="0"/>
          </a:p>
        </p:txBody>
      </p:sp>
      <p:pic>
        <p:nvPicPr>
          <p:cNvPr id="6" name="Picture 3" descr="E:\Новая Валя\КОНКУРСЫ\Эмблемы\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443" y="825248"/>
            <a:ext cx="1270389" cy="125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Documents and Settings\Администратор\Мои документы\Мои рисунки\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934" y="834239"/>
            <a:ext cx="1248301" cy="124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356" y="4734029"/>
            <a:ext cx="2577456" cy="19330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176"/>
          <a:stretch/>
        </p:blipFill>
        <p:spPr>
          <a:xfrm>
            <a:off x="7518521" y="158749"/>
            <a:ext cx="1642472" cy="20591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65845" y="2204864"/>
            <a:ext cx="2195148" cy="16463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21" t="10461" r="4190"/>
          <a:stretch/>
        </p:blipFill>
        <p:spPr>
          <a:xfrm flipH="1">
            <a:off x="6823899" y="5190685"/>
            <a:ext cx="2326515" cy="17246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950" t="67913" r="17414" b="13271"/>
          <a:stretch/>
        </p:blipFill>
        <p:spPr>
          <a:xfrm>
            <a:off x="1951256" y="1859618"/>
            <a:ext cx="1201770" cy="255587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872756" y="1160872"/>
            <a:ext cx="3217959" cy="4539704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endParaRPr lang="ru-RU" altLang="ru-RU" sz="10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мастерства</a:t>
            </a:r>
          </a:p>
          <a:p>
            <a:pPr algn="ctr"/>
            <a:r>
              <a:rPr lang="ru-RU" altLang="ru-RU" sz="16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«Лучший выпускник – 2009» среди студентов медицинских училищ Кировской области по специальности 060109 «Сестринское дело»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12.03.2009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г., г. Советск </a:t>
            </a:r>
          </a:p>
          <a:p>
            <a:pPr algn="ctr"/>
            <a:endParaRPr lang="ru-RU" altLang="ru-RU" sz="11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alt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МЕСТО</a:t>
            </a:r>
          </a:p>
          <a:p>
            <a:pPr algn="ctr"/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Калимуллина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Анна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Русских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Люба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Калимуллина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Анна -</a:t>
            </a:r>
          </a:p>
          <a:p>
            <a:pPr algn="ctr"/>
            <a:r>
              <a:rPr lang="ru-RU" sz="20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«Лучший выпускник – </a:t>
            </a:r>
            <a:r>
              <a:rPr lang="ru-RU" sz="20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2009»</a:t>
            </a:r>
            <a:endParaRPr lang="ru-RU" altLang="ru-RU" sz="16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alt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altLang="ru-RU" sz="16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654"/>
          <a:stretch/>
        </p:blipFill>
        <p:spPr>
          <a:xfrm>
            <a:off x="6900939" y="3789040"/>
            <a:ext cx="2260054" cy="15822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502" t="62680" r="38162" b="16136"/>
          <a:stretch/>
        </p:blipFill>
        <p:spPr>
          <a:xfrm>
            <a:off x="13645" y="1812097"/>
            <a:ext cx="2009821" cy="258840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277" t="41994" r="44641" b="49408"/>
          <a:stretch/>
        </p:blipFill>
        <p:spPr>
          <a:xfrm>
            <a:off x="5699905" y="2829748"/>
            <a:ext cx="1312310" cy="207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8992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3" name="Выноска со стрелкой вниз 2"/>
          <p:cNvSpPr/>
          <p:nvPr/>
        </p:nvSpPr>
        <p:spPr>
          <a:xfrm>
            <a:off x="122424" y="107191"/>
            <a:ext cx="8856984" cy="801529"/>
          </a:xfrm>
          <a:prstGeom prst="downArrowCallout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0"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ПОВЫШЕНИЕ  КВАЛИФИКАЦИИ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7504" y="763862"/>
            <a:ext cx="3672408" cy="576906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информационные технологии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508104" y="763862"/>
            <a:ext cx="3426544" cy="576906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Переподготовка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предмету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F:\на_гранд_Прав-ва_Патрушева_В.А._2012-2013_уч.г\Все документы (дипломы-грамоты)\дипломы грамоты\дипломы удостоверения повыш квалифик\Удостоверение ВСЭИ информ март 20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5779"/>
          <a:stretch/>
        </p:blipFill>
        <p:spPr bwMode="auto">
          <a:xfrm>
            <a:off x="373179" y="1628800"/>
            <a:ext cx="3732353" cy="50958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на_гранд_Прав-ва_Патрушева_В.А._2012-2013_уч.г\Все документы (дипломы-грамоты)\дипломы грамоты\дипломы удостоверения повыш квалифик\Удост ЗОЖ  03.04.20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438" t="2342" r="1794" b="7866"/>
          <a:stretch/>
        </p:blipFill>
        <p:spPr bwMode="auto">
          <a:xfrm>
            <a:off x="5148064" y="1501480"/>
            <a:ext cx="3887115" cy="52398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5227020"/>
            <a:ext cx="39980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Monotype Corsiva" pitchFamily="66" charset="0"/>
              </a:rPr>
              <a:t>У</a:t>
            </a:r>
            <a:r>
              <a:rPr lang="ru-RU" sz="1600" b="1" dirty="0" smtClean="0">
                <a:latin typeface="Monotype Corsiva" pitchFamily="66" charset="0"/>
              </a:rPr>
              <a:t>достоверение </a:t>
            </a:r>
            <a:r>
              <a:rPr lang="ru-RU" sz="1600" b="1" dirty="0">
                <a:latin typeface="Monotype Corsiva" pitchFamily="66" charset="0"/>
              </a:rPr>
              <a:t>о повышении квалификации по теме «Методология применения современных информационных технологий в образовательном процессе», в объеме 72-х часов на базе НОУ ВПО «Вятский социально-экономический институт» </a:t>
            </a:r>
          </a:p>
          <a:p>
            <a:pPr algn="ctr"/>
            <a:r>
              <a:rPr lang="ru-RU" sz="1600" b="1" dirty="0">
                <a:latin typeface="Monotype Corsiva" pitchFamily="66" charset="0"/>
              </a:rPr>
              <a:t>(рег. № 413	от 01 марта 2010 года).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917120" y="5297554"/>
            <a:ext cx="40220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Monotype Corsiva" pitchFamily="66" charset="0"/>
              </a:rPr>
              <a:t>У</a:t>
            </a:r>
            <a:r>
              <a:rPr lang="ru-RU" sz="1600" b="1" dirty="0" smtClean="0">
                <a:latin typeface="Monotype Corsiva" pitchFamily="66" charset="0"/>
              </a:rPr>
              <a:t>достоверение </a:t>
            </a:r>
            <a:r>
              <a:rPr lang="ru-RU" sz="1600" b="1" dirty="0">
                <a:latin typeface="Monotype Corsiva" pitchFamily="66" charset="0"/>
              </a:rPr>
              <a:t>о курсовой переподготовке по теме «Формирование культуры здорового образа жизни» в объеме 72 часов на базе КОГОАУ ДПО (ПК) «Институт развития образования Кировской области» (рег. № 559 от 01 марта 2013года).</a:t>
            </a:r>
          </a:p>
        </p:txBody>
      </p:sp>
    </p:spTree>
    <p:extLst>
      <p:ext uri="{BB962C8B-B14F-4D97-AF65-F5344CB8AC3E}">
        <p14:creationId xmlns:p14="http://schemas.microsoft.com/office/powerpoint/2010/main" xmlns="" val="2546410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7840" y="-18628"/>
            <a:ext cx="92890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F:\на_гранд_Прав-ва_Патрушева_В.А._2012-2013_уч.г\Все документы (дипломы-грамоты)\дипломы грамоты\2009-2010\Сертификат за подгото Кокориной Ани 03.04.20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992" t="47968" b="7518"/>
          <a:stretch/>
        </p:blipFill>
        <p:spPr bwMode="auto">
          <a:xfrm>
            <a:off x="5513821" y="270267"/>
            <a:ext cx="3630179" cy="504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Выноска со стрелкой вниз 4"/>
          <p:cNvSpPr/>
          <p:nvPr/>
        </p:nvSpPr>
        <p:spPr>
          <a:xfrm>
            <a:off x="179512" y="44624"/>
            <a:ext cx="8604448" cy="1224136"/>
          </a:xfrm>
          <a:prstGeom prst="downArrowCallou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2700000" scaled="0"/>
          </a:gradFill>
          <a:ln>
            <a:solidFill>
              <a:srgbClr val="CC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Below"/>
            <a:lightRig rig="threePt" dir="t"/>
          </a:scene3d>
          <a:sp3d>
            <a:bevelT w="139700" prst="cross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Monotype Corsiva" pitchFamily="66" charset="0"/>
              </a:rPr>
              <a:t>МОИ </a:t>
            </a:r>
            <a:r>
              <a:rPr lang="ru-RU" sz="2800" b="1" dirty="0" smtClean="0">
                <a:latin typeface="Monotype Corsiva" pitchFamily="66" charset="0"/>
              </a:rPr>
              <a:t> ДОСТИЖЕНИЯ </a:t>
            </a:r>
            <a:endParaRPr lang="ru-RU" sz="2800" b="1" dirty="0">
              <a:latin typeface="Monotype Corsiva" pitchFamily="66" charset="0"/>
            </a:endParaRPr>
          </a:p>
          <a:p>
            <a:pPr algn="ctr"/>
            <a:r>
              <a:rPr lang="ru-RU" sz="2800" b="1" dirty="0" smtClean="0">
                <a:latin typeface="Monotype Corsiva" pitchFamily="66" charset="0"/>
              </a:rPr>
              <a:t>И  ДОСТИЖЕНИЯ  МОИХ  СТУДЕНТОВ</a:t>
            </a:r>
            <a:endParaRPr lang="ru-RU" sz="2800" b="1" dirty="0"/>
          </a:p>
        </p:txBody>
      </p:sp>
      <p:pic>
        <p:nvPicPr>
          <p:cNvPr id="6" name="Picture 2" descr="F:\на_гранд_Прав-ва_Патрушева_В.А._2012-2013_уч.г\Все документы (дипломы-грамоты)\дипломы грамоты\2009-2010\Сертификат за подгото Кокориной Ани 03.04.200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82" t="-535" r="-2332" b="51833"/>
          <a:stretch/>
        </p:blipFill>
        <p:spPr bwMode="auto">
          <a:xfrm>
            <a:off x="-67840" y="1196752"/>
            <a:ext cx="5405083" cy="384832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48655" y="5126631"/>
            <a:ext cx="3762164" cy="1677382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endParaRPr lang="ru-RU" altLang="ru-RU" sz="10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alt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МЕСТО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Кокорина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Анна</a:t>
            </a:r>
          </a:p>
          <a:p>
            <a:pPr algn="ctr"/>
            <a:endParaRPr lang="ru-RU" altLang="ru-RU" sz="900" b="1" dirty="0"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0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03 апреля 2009 г., г. Киров</a:t>
            </a:r>
          </a:p>
          <a:p>
            <a:pPr algn="ctr"/>
            <a:r>
              <a:rPr lang="ru-RU" alt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altLang="ru-RU" sz="16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0565" y="5121723"/>
            <a:ext cx="2523435" cy="16822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5345" y="5097361"/>
            <a:ext cx="2538028" cy="16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6150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1036" y="0"/>
            <a:ext cx="92890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Выноска со стрелкой вниз 6"/>
          <p:cNvSpPr/>
          <p:nvPr/>
        </p:nvSpPr>
        <p:spPr>
          <a:xfrm>
            <a:off x="340668" y="116632"/>
            <a:ext cx="8604448" cy="1224136"/>
          </a:xfrm>
          <a:prstGeom prst="downArrowCallou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2700000" scaled="0"/>
          </a:gradFill>
          <a:ln>
            <a:solidFill>
              <a:srgbClr val="CC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Below"/>
            <a:lightRig rig="threePt" dir="t"/>
          </a:scene3d>
          <a:sp3d>
            <a:bevelT w="139700" prst="cross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Monotype Corsiva" pitchFamily="66" charset="0"/>
              </a:rPr>
              <a:t>МОИ </a:t>
            </a:r>
            <a:r>
              <a:rPr lang="ru-RU" sz="2800" b="1" dirty="0" smtClean="0">
                <a:latin typeface="Monotype Corsiva" pitchFamily="66" charset="0"/>
              </a:rPr>
              <a:t> ДОСТИЖЕНИЯ </a:t>
            </a:r>
            <a:endParaRPr lang="ru-RU" sz="2800" b="1" dirty="0">
              <a:latin typeface="Monotype Corsiva" pitchFamily="66" charset="0"/>
            </a:endParaRPr>
          </a:p>
          <a:p>
            <a:pPr algn="ctr"/>
            <a:r>
              <a:rPr lang="ru-RU" sz="2800" b="1" dirty="0" smtClean="0">
                <a:latin typeface="Monotype Corsiva" pitchFamily="66" charset="0"/>
              </a:rPr>
              <a:t>И  ДОСТИЖЕНИЯ  МОИХ  СТУДЕНТОВ</a:t>
            </a:r>
            <a:endParaRPr lang="ru-RU" sz="2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0481" y="980727"/>
            <a:ext cx="2928203" cy="21961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300" y="3416609"/>
            <a:ext cx="2932212" cy="219915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131772" y="1124744"/>
            <a:ext cx="3022239" cy="5047536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Межрегиональный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мастерства по специальности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«Акушерское дело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выпускников средних медицинских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учреждений Приволжского федерального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округа.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07-08.04.2009г., Й-Ола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студентка </a:t>
            </a:r>
          </a:p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Десяткова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Ксения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победителя 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номинации: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«За элегантность </a:t>
            </a:r>
          </a:p>
          <a:p>
            <a:pPr algn="ctr"/>
            <a:r>
              <a:rPr lang="ru-RU" sz="22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и обаяние»</a:t>
            </a:r>
            <a:r>
              <a:rPr lang="ru-RU" sz="8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800" b="1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045776439"/>
              </p:ext>
            </p:extLst>
          </p:nvPr>
        </p:nvGraphicFramePr>
        <p:xfrm>
          <a:off x="-81036" y="993497"/>
          <a:ext cx="3243498" cy="4456980"/>
        </p:xfrm>
        <a:graphic>
          <a:graphicData uri="http://schemas.openxmlformats.org/presentationml/2006/ole">
            <p:oleObj spid="_x0000_s19466" name="Документ" r:id="rId6" imgW="7555102" imgH="10380559" progId="Word.Documen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063312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5032" y="44624"/>
            <a:ext cx="92890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Выноска со стрелкой вниз 4"/>
          <p:cNvSpPr/>
          <p:nvPr/>
        </p:nvSpPr>
        <p:spPr>
          <a:xfrm>
            <a:off x="179512" y="44624"/>
            <a:ext cx="8604448" cy="1224136"/>
          </a:xfrm>
          <a:prstGeom prst="downArrowCallou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2700000" scaled="0"/>
          </a:gradFill>
          <a:ln>
            <a:solidFill>
              <a:srgbClr val="CC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Below"/>
            <a:lightRig rig="threePt" dir="t"/>
          </a:scene3d>
          <a:sp3d>
            <a:bevelT w="139700" prst="cross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Monotype Corsiva" pitchFamily="66" charset="0"/>
              </a:rPr>
              <a:t>МОИ </a:t>
            </a:r>
            <a:r>
              <a:rPr lang="ru-RU" sz="2800" b="1" dirty="0" smtClean="0">
                <a:latin typeface="Monotype Corsiva" pitchFamily="66" charset="0"/>
              </a:rPr>
              <a:t> ДОСТИЖЕНИЯ </a:t>
            </a:r>
            <a:endParaRPr lang="ru-RU" sz="2800" b="1" dirty="0">
              <a:latin typeface="Monotype Corsiva" pitchFamily="66" charset="0"/>
            </a:endParaRPr>
          </a:p>
          <a:p>
            <a:pPr algn="ctr"/>
            <a:r>
              <a:rPr lang="ru-RU" sz="2800" b="1" dirty="0" smtClean="0">
                <a:latin typeface="Monotype Corsiva" pitchFamily="66" charset="0"/>
              </a:rPr>
              <a:t>И  ДОСТИЖЕНИЯ  МОИХ  СТУДЕНТОВ</a:t>
            </a:r>
            <a:endParaRPr lang="ru-RU" sz="28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11240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108309" y="967512"/>
            <a:ext cx="3224967" cy="4585871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effectLst>
            <a:softEdge rad="317500"/>
          </a:effectLst>
        </p:spPr>
        <p:txBody>
          <a:bodyPr wrap="square">
            <a:spAutoFit/>
          </a:bodyPr>
          <a:lstStyle/>
          <a:p>
            <a:endParaRPr lang="ru-RU" altLang="ru-RU" sz="10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Межрегиональный студенческий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мастерства по специальности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Фармация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19.03. 2010 г.,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Пенза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студентка</a:t>
            </a:r>
          </a:p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Лямина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Мария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</a:t>
            </a: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altLang="ru-RU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17" b="9144"/>
          <a:stretch/>
        </p:blipFill>
        <p:spPr>
          <a:xfrm>
            <a:off x="6948264" y="801837"/>
            <a:ext cx="1878303" cy="29476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0232" y="3758550"/>
            <a:ext cx="2452210" cy="16284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0232" y="5251096"/>
            <a:ext cx="2528927" cy="16793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3048" y="1182142"/>
            <a:ext cx="3562920" cy="49387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xmlns="" val="3010235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28903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Выноска со стрелкой вниз 4"/>
          <p:cNvSpPr/>
          <p:nvPr/>
        </p:nvSpPr>
        <p:spPr>
          <a:xfrm>
            <a:off x="179512" y="44624"/>
            <a:ext cx="8604448" cy="1224136"/>
          </a:xfrm>
          <a:prstGeom prst="downArrowCallou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2700000" scaled="0"/>
          </a:gradFill>
          <a:ln>
            <a:solidFill>
              <a:srgbClr val="CC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Below"/>
            <a:lightRig rig="threePt" dir="t"/>
          </a:scene3d>
          <a:sp3d>
            <a:bevelT w="139700" prst="cross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Monotype Corsiva" pitchFamily="66" charset="0"/>
              </a:rPr>
              <a:t>МОИ </a:t>
            </a:r>
            <a:r>
              <a:rPr lang="ru-RU" sz="2800" b="1" dirty="0" smtClean="0">
                <a:latin typeface="Monotype Corsiva" pitchFamily="66" charset="0"/>
              </a:rPr>
              <a:t> ДОСТИЖЕНИЯ </a:t>
            </a:r>
            <a:endParaRPr lang="ru-RU" sz="2800" b="1" dirty="0">
              <a:latin typeface="Monotype Corsiva" pitchFamily="66" charset="0"/>
            </a:endParaRPr>
          </a:p>
          <a:p>
            <a:pPr algn="ctr"/>
            <a:r>
              <a:rPr lang="ru-RU" sz="2800" b="1" dirty="0" smtClean="0">
                <a:latin typeface="Monotype Corsiva" pitchFamily="66" charset="0"/>
              </a:rPr>
              <a:t>И  ДОСТИЖЕНИЯ  МОИХ  СТУДЕНТОВ</a:t>
            </a:r>
            <a:endParaRPr lang="ru-RU" sz="28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7963" y="2227831"/>
            <a:ext cx="1224136" cy="2011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454860" y="1268759"/>
            <a:ext cx="3456384" cy="3585597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endParaRPr lang="ru-RU" alt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Межрегиональный </a:t>
            </a:r>
          </a:p>
          <a:p>
            <a:pPr algn="ctr"/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 </a:t>
            </a:r>
          </a:p>
          <a:p>
            <a:pPr algn="ctr"/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профессионального мастерства </a:t>
            </a:r>
          </a:p>
          <a:p>
            <a:pPr algn="ctr"/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по специальности «Лабораторная диагностика», среди выпускников средних медицинских образовательных учреждений Приволжского федерального 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округа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24 марта 2011г., г. Казань</a:t>
            </a:r>
          </a:p>
          <a:p>
            <a:pPr algn="ctr"/>
            <a:endParaRPr lang="ru-RU" altLang="ru-RU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2 МЕСТО</a:t>
            </a:r>
          </a:p>
          <a:p>
            <a:pPr algn="ctr"/>
            <a:r>
              <a:rPr lang="ru-RU" altLang="ru-RU" sz="2000" b="1" dirty="0" err="1" smtClean="0">
                <a:latin typeface="Times New Roman" pitchFamily="18" charset="0"/>
                <a:cs typeface="Times New Roman" pitchFamily="18" charset="0"/>
              </a:rPr>
              <a:t>Еливанова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 Татьяна </a:t>
            </a:r>
            <a:endParaRPr lang="ru-RU" altLang="ru-RU" sz="2000" dirty="0"/>
          </a:p>
          <a:p>
            <a:pPr algn="ctr"/>
            <a:endParaRPr lang="ru-RU" altLang="ru-RU" sz="1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F:\на_гранд_Прав-ва_Патрушева_В.А._2012-2013_уч.г\Все документы (дипломы-грамоты)\дипломы грамоты\2011-2012\1.3 лист 3 Еливанова Тат 2 м Казань лаб 2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1196752"/>
            <a:ext cx="3720226" cy="53147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94811" y="4854356"/>
            <a:ext cx="2649189" cy="19868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0703" y="908720"/>
            <a:ext cx="1548172" cy="116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5857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8628"/>
            <a:ext cx="92890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Выноска со стрелкой вниз 4"/>
          <p:cNvSpPr/>
          <p:nvPr/>
        </p:nvSpPr>
        <p:spPr>
          <a:xfrm>
            <a:off x="179512" y="44624"/>
            <a:ext cx="8604448" cy="1224136"/>
          </a:xfrm>
          <a:prstGeom prst="downArrowCallou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2700000" scaled="0"/>
          </a:gradFill>
          <a:ln>
            <a:solidFill>
              <a:srgbClr val="CC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Below"/>
            <a:lightRig rig="threePt" dir="t"/>
          </a:scene3d>
          <a:sp3d>
            <a:bevelT w="139700" prst="cross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Monotype Corsiva" pitchFamily="66" charset="0"/>
              </a:rPr>
              <a:t>МОИ </a:t>
            </a:r>
            <a:r>
              <a:rPr lang="ru-RU" sz="2800" b="1" dirty="0" smtClean="0">
                <a:latin typeface="Monotype Corsiva" pitchFamily="66" charset="0"/>
              </a:rPr>
              <a:t> ДОСТИЖЕНИЯ </a:t>
            </a:r>
            <a:endParaRPr lang="ru-RU" sz="2800" b="1" dirty="0">
              <a:latin typeface="Monotype Corsiva" pitchFamily="66" charset="0"/>
            </a:endParaRPr>
          </a:p>
          <a:p>
            <a:pPr algn="ctr"/>
            <a:r>
              <a:rPr lang="ru-RU" sz="2800" b="1" dirty="0" smtClean="0">
                <a:latin typeface="Monotype Corsiva" pitchFamily="66" charset="0"/>
              </a:rPr>
              <a:t>И  ДОСТИЖЕНИЯ  МОИХ  СТУДЕНТОВ</a:t>
            </a:r>
            <a:endParaRPr lang="ru-RU" sz="28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51236" y="919926"/>
            <a:ext cx="2001283" cy="15009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67123" y="2391793"/>
            <a:ext cx="1959007" cy="14692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67123" y="3861049"/>
            <a:ext cx="1959007" cy="14692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51236" y="5290716"/>
            <a:ext cx="1974894" cy="148117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25881" y="1052736"/>
            <a:ext cx="3584934" cy="3908762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endParaRPr lang="ru-RU" altLang="ru-RU" sz="10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alt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Межрегиональный </a:t>
            </a:r>
          </a:p>
          <a:p>
            <a:pPr algn="ctr"/>
            <a: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КОНКУРС </a:t>
            </a:r>
          </a:p>
          <a:p>
            <a:pPr algn="ctr"/>
            <a:r>
              <a:rPr lang="ru-RU" alt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профессионального </a:t>
            </a:r>
            <a:r>
              <a:rPr lang="ru-RU" altLang="ru-RU" sz="1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мастерства  среди выпускников медицинских образовательных учреждений Приволжского федерального округа по специальности «Сестринское дело</a:t>
            </a:r>
            <a:r>
              <a:rPr lang="ru-RU" alt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».</a:t>
            </a:r>
          </a:p>
          <a:p>
            <a:pPr algn="ctr"/>
            <a:r>
              <a:rPr lang="ru-RU" alt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12-14 </a:t>
            </a:r>
            <a:r>
              <a:rPr lang="ru-RU" altLang="ru-RU" sz="1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апреля </a:t>
            </a:r>
            <a:r>
              <a:rPr lang="ru-RU" alt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2011г., г</a:t>
            </a:r>
            <a:r>
              <a:rPr lang="ru-RU" altLang="ru-RU" sz="1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alt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Бирск </a:t>
            </a:r>
            <a:r>
              <a:rPr lang="ru-RU" altLang="ru-RU" sz="1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республика </a:t>
            </a:r>
            <a:r>
              <a:rPr lang="ru-RU" alt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Башкортостан</a:t>
            </a:r>
          </a:p>
          <a:p>
            <a:pPr algn="ctr"/>
            <a:endParaRPr lang="ru-RU" altLang="ru-RU" sz="10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alt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 </a:t>
            </a:r>
            <a:r>
              <a:rPr lang="ru-RU" altLang="ru-RU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МЕСТО</a:t>
            </a:r>
          </a:p>
          <a:p>
            <a:pPr algn="ctr"/>
            <a:r>
              <a:rPr lang="ru-RU" altLang="ru-RU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Кривокорытова</a:t>
            </a:r>
            <a:r>
              <a:rPr lang="ru-RU" alt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Анастасия </a:t>
            </a:r>
            <a:endParaRPr lang="ru-RU" altLang="ru-RU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altLang="ru-RU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329124" y="5330304"/>
            <a:ext cx="1922111" cy="14415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2077" y="5344707"/>
            <a:ext cx="1883701" cy="141277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41" r="19662"/>
          <a:stretch/>
        </p:blipFill>
        <p:spPr>
          <a:xfrm>
            <a:off x="1980238" y="4096712"/>
            <a:ext cx="1296144" cy="2708920"/>
          </a:xfrm>
          <a:prstGeom prst="rect">
            <a:avLst/>
          </a:prstGeom>
        </p:spPr>
      </p:pic>
      <p:pic>
        <p:nvPicPr>
          <p:cNvPr id="10243" name="Picture 3" descr="F:\на_гранд_Прав-ва_Патрушева_В.А._2012-2013_уч.г\Все документы (дипломы-грамоты)\дипломы грамоты\2011-2012\1.3. лист 2 Кривок Анаст 3 м Бирск март 201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776704"/>
            <a:ext cx="2556586" cy="365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F:\на_гранд_Прав-ва_Патрушева_В.А._2012-2013_уч.г\Все документы (дипломы-грамоты)\дипломы грамоты\2011-2012\1.3 лист  2а Кривокор Анаст Бирс 13-14 марта 2012г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09" y="3969922"/>
            <a:ext cx="2056235" cy="286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68523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2156" y="0"/>
            <a:ext cx="928903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Выноска со стрелкой вниз 4"/>
          <p:cNvSpPr/>
          <p:nvPr/>
        </p:nvSpPr>
        <p:spPr>
          <a:xfrm>
            <a:off x="179512" y="44624"/>
            <a:ext cx="8604448" cy="1224136"/>
          </a:xfrm>
          <a:prstGeom prst="downArrowCallou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2700000" scaled="0"/>
          </a:gradFill>
          <a:ln>
            <a:solidFill>
              <a:srgbClr val="CC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Below"/>
            <a:lightRig rig="threePt" dir="t"/>
          </a:scene3d>
          <a:sp3d>
            <a:bevelT w="139700" prst="cross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Monotype Corsiva" pitchFamily="66" charset="0"/>
              </a:rPr>
              <a:t>МОИ </a:t>
            </a:r>
            <a:r>
              <a:rPr lang="ru-RU" sz="2800" b="1" dirty="0" smtClean="0">
                <a:latin typeface="Monotype Corsiva" pitchFamily="66" charset="0"/>
              </a:rPr>
              <a:t> ДОСТИЖЕНИЯ </a:t>
            </a:r>
            <a:endParaRPr lang="ru-RU" sz="2800" b="1" dirty="0">
              <a:latin typeface="Monotype Corsiva" pitchFamily="66" charset="0"/>
            </a:endParaRPr>
          </a:p>
          <a:p>
            <a:pPr algn="ctr"/>
            <a:r>
              <a:rPr lang="ru-RU" sz="2800" b="1" dirty="0" smtClean="0">
                <a:latin typeface="Monotype Corsiva" pitchFamily="66" charset="0"/>
              </a:rPr>
              <a:t>И  ДОСТИЖЕНИЯ  МОИХ  СТУДЕНТОВ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988183" y="1136556"/>
            <a:ext cx="3425099" cy="4524315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endParaRPr lang="ru-RU" altLang="ru-RU" sz="10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Межрегиональный студенческий </a:t>
            </a:r>
            <a:endParaRPr lang="ru-RU" alt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 </a:t>
            </a:r>
          </a:p>
          <a:p>
            <a:pPr algn="ctr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профессионального 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мастерства по специальности 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«Фармация»</a:t>
            </a:r>
          </a:p>
          <a:p>
            <a:pPr algn="ctr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среди студентов выпускных курсов средних медицинских и фармацевтических образовательных учреждений Приволжского федерального округа, 20.04.12г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., г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Пенза</a:t>
            </a:r>
          </a:p>
          <a:p>
            <a:pPr algn="ctr"/>
            <a:endParaRPr lang="ru-RU" altLang="ru-RU" sz="28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alt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</a:t>
            </a:r>
            <a:r>
              <a:rPr lang="ru-RU" altLang="ru-RU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МЕСТО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Попова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Елизавета</a:t>
            </a:r>
            <a:endParaRPr lang="ru-RU" altLang="ru-RU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18" r="19673"/>
          <a:stretch>
            <a:fillRect/>
          </a:stretch>
        </p:blipFill>
        <p:spPr bwMode="auto">
          <a:xfrm>
            <a:off x="7092280" y="3448496"/>
            <a:ext cx="2055448" cy="189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520" y="986520"/>
            <a:ext cx="3370211" cy="47971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6199" y="5270339"/>
            <a:ext cx="2370677" cy="15779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3056" y="2132856"/>
            <a:ext cx="2055448" cy="13681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3056" y="836712"/>
            <a:ext cx="2055448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9129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2156" y="27384"/>
            <a:ext cx="92890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Выноска со стрелкой вниз 4"/>
          <p:cNvSpPr/>
          <p:nvPr/>
        </p:nvSpPr>
        <p:spPr>
          <a:xfrm>
            <a:off x="179512" y="44624"/>
            <a:ext cx="8604448" cy="1224136"/>
          </a:xfrm>
          <a:prstGeom prst="downArrowCallou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2700000" scaled="0"/>
          </a:gradFill>
          <a:ln>
            <a:solidFill>
              <a:srgbClr val="CC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Below"/>
            <a:lightRig rig="threePt" dir="t"/>
          </a:scene3d>
          <a:sp3d>
            <a:bevelT w="139700" prst="cross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Monotype Corsiva" pitchFamily="66" charset="0"/>
              </a:rPr>
              <a:t>МОИ </a:t>
            </a:r>
            <a:r>
              <a:rPr lang="ru-RU" sz="2800" b="1" dirty="0" smtClean="0">
                <a:latin typeface="Monotype Corsiva" pitchFamily="66" charset="0"/>
              </a:rPr>
              <a:t> ДОСТИЖЕНИЯ </a:t>
            </a:r>
            <a:endParaRPr lang="ru-RU" sz="2800" b="1" dirty="0">
              <a:latin typeface="Monotype Corsiva" pitchFamily="66" charset="0"/>
            </a:endParaRPr>
          </a:p>
          <a:p>
            <a:pPr algn="ctr"/>
            <a:r>
              <a:rPr lang="ru-RU" sz="2800" b="1" dirty="0" smtClean="0">
                <a:latin typeface="Monotype Corsiva" pitchFamily="66" charset="0"/>
              </a:rPr>
              <a:t>И  ДОСТИЖЕНИЯ  МОИХ  СТУДЕНТОВ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03848" y="1268760"/>
            <a:ext cx="3546140" cy="4124206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endParaRPr lang="ru-RU" altLang="ru-RU" sz="10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Межрегиональный 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студенческий </a:t>
            </a:r>
            <a:endParaRPr lang="ru-RU" alt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 </a:t>
            </a:r>
          </a:p>
          <a:p>
            <a:pPr algn="ctr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профессионального 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мастерства по специальности «Лечебное дело» среди студентов выпускных курсов средних медицинских и фармацевтических образовательных учреждений Приволжского федерального округа, 25.04. 12г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г. Уфа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altLang="ru-RU" sz="16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altLang="ru-RU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МЕСТО</a:t>
            </a:r>
          </a:p>
          <a:p>
            <a:pPr algn="ctr"/>
            <a:r>
              <a:rPr lang="ru-RU" altLang="ru-RU" sz="1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Варлыгин Антон</a:t>
            </a:r>
          </a:p>
          <a:p>
            <a:pPr algn="ctr"/>
            <a:endParaRPr lang="ru-RU" altLang="ru-RU" sz="16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alt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altLang="ru-RU" sz="16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715" t="18584" r="32643" b="15530"/>
          <a:stretch>
            <a:fillRect/>
          </a:stretch>
        </p:blipFill>
        <p:spPr bwMode="auto">
          <a:xfrm>
            <a:off x="6991344" y="980728"/>
            <a:ext cx="1794848" cy="271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0108" y="1124744"/>
            <a:ext cx="3525174" cy="47002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0866" y="4609823"/>
            <a:ext cx="2803134" cy="210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563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5032" y="-154210"/>
            <a:ext cx="92890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90" r="15693"/>
          <a:stretch/>
        </p:blipFill>
        <p:spPr>
          <a:xfrm>
            <a:off x="6942017" y="386440"/>
            <a:ext cx="1989952" cy="2111896"/>
          </a:xfrm>
          <a:prstGeom prst="rect">
            <a:avLst/>
          </a:prstGeom>
        </p:spPr>
      </p:pic>
      <p:sp>
        <p:nvSpPr>
          <p:cNvPr id="5" name="Выноска со стрелкой вниз 4"/>
          <p:cNvSpPr/>
          <p:nvPr/>
        </p:nvSpPr>
        <p:spPr>
          <a:xfrm>
            <a:off x="179512" y="44624"/>
            <a:ext cx="8604448" cy="1224136"/>
          </a:xfrm>
          <a:prstGeom prst="downArrowCallou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2700000" scaled="0"/>
          </a:gradFill>
          <a:ln>
            <a:solidFill>
              <a:srgbClr val="CC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Below"/>
            <a:lightRig rig="threePt" dir="t"/>
          </a:scene3d>
          <a:sp3d>
            <a:bevelT w="139700" prst="cross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Monotype Corsiva" pitchFamily="66" charset="0"/>
              </a:rPr>
              <a:t>МОИ </a:t>
            </a:r>
            <a:r>
              <a:rPr lang="ru-RU" sz="2800" b="1" dirty="0" smtClean="0">
                <a:latin typeface="Monotype Corsiva" pitchFamily="66" charset="0"/>
              </a:rPr>
              <a:t> ДОСТИЖЕНИЯ </a:t>
            </a:r>
            <a:endParaRPr lang="ru-RU" sz="2800" b="1" dirty="0">
              <a:latin typeface="Monotype Corsiva" pitchFamily="66" charset="0"/>
            </a:endParaRPr>
          </a:p>
          <a:p>
            <a:pPr algn="ctr"/>
            <a:r>
              <a:rPr lang="ru-RU" sz="2800" b="1" dirty="0" smtClean="0">
                <a:latin typeface="Monotype Corsiva" pitchFamily="66" charset="0"/>
              </a:rPr>
              <a:t>И  ДОСТИЖЕНИЯ  МОИХ  СТУДЕНТОВ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131840" y="869225"/>
            <a:ext cx="3292679" cy="3816429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endParaRPr lang="ru-RU" altLang="ru-RU" sz="10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КОНКУРС</a:t>
            </a:r>
          </a:p>
          <a:p>
            <a:pPr algn="ctr"/>
            <a:r>
              <a:rPr lang="ru-RU" alt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профессионального мастерства </a:t>
            </a:r>
          </a:p>
          <a:p>
            <a:pPr algn="ctr"/>
            <a:r>
              <a:rPr lang="ru-RU" alt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«Познаю свою профессию»</a:t>
            </a:r>
          </a:p>
          <a:p>
            <a:pPr algn="ctr"/>
            <a:r>
              <a:rPr lang="ru-RU" altLang="ru-RU" sz="12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</a:t>
            </a:r>
            <a:r>
              <a:rPr lang="ru-RU" altLang="ru-RU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реди студентов </a:t>
            </a:r>
            <a:r>
              <a:rPr lang="en-US" altLang="ru-RU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lang="ru-RU" altLang="ru-RU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курса  специальностей 060101 «</a:t>
            </a:r>
            <a:r>
              <a:rPr lang="ru-RU" altLang="ru-RU" sz="12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</a:t>
            </a:r>
            <a:r>
              <a:rPr lang="ru-RU" altLang="ru-RU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ечебное дело», «</a:t>
            </a:r>
            <a:r>
              <a:rPr lang="ru-RU" altLang="ru-RU" sz="12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</a:t>
            </a:r>
            <a:r>
              <a:rPr lang="ru-RU" altLang="ru-RU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естринское дело» и «Акушерское дело» по профессиональному модулю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«Выполнение работ по профессии младшая медицинская сестра по уходу за больными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мая 2012г., филиал г. Котельниче  </a:t>
            </a:r>
            <a:endParaRPr lang="ru-RU" altLang="ru-RU" sz="12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altLang="ru-RU" sz="8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alt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 МЕСТО</a:t>
            </a:r>
          </a:p>
          <a:p>
            <a:pPr algn="ctr"/>
            <a:r>
              <a:rPr lang="ru-RU" alt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Уланова Надежда</a:t>
            </a:r>
          </a:p>
          <a:p>
            <a:pPr algn="ctr"/>
            <a:r>
              <a:rPr lang="ru-RU" altLang="ru-RU" sz="14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Баленко</a:t>
            </a:r>
            <a:r>
              <a:rPr lang="ru-RU" alt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</a:t>
            </a:r>
            <a:r>
              <a:rPr lang="ru-RU" alt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ристина</a:t>
            </a:r>
          </a:p>
          <a:p>
            <a:pPr algn="ctr"/>
            <a:r>
              <a:rPr lang="ru-RU" altLang="ru-RU" sz="14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Бурмахова</a:t>
            </a:r>
            <a:r>
              <a:rPr lang="ru-RU" alt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Елена</a:t>
            </a:r>
            <a:endParaRPr lang="ru-RU" altLang="ru-RU" sz="28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alt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altLang="ru-RU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2291" name="Picture 3" descr="F:\на_гранд_Прав-ва_Патрушева_В.А._2012-2013_уч.г\Все документы (дипломы-грамоты)\дипломы грамоты\2011-2012\3 место ПСП Ула Бал Бурм руководитель  Котельнич 12.05.2012г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119803"/>
            <a:ext cx="3456384" cy="47574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12" r="2408" b="8054"/>
          <a:stretch/>
        </p:blipFill>
        <p:spPr>
          <a:xfrm>
            <a:off x="6831734" y="2478283"/>
            <a:ext cx="2270775" cy="16594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8512" y="3901253"/>
            <a:ext cx="2279233" cy="15194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832"/>
          <a:stretch/>
        </p:blipFill>
        <p:spPr>
          <a:xfrm>
            <a:off x="6784559" y="5301208"/>
            <a:ext cx="2359442" cy="14025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6933" y="4494115"/>
            <a:ext cx="2421278" cy="16141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4059" y="5112816"/>
            <a:ext cx="2195736" cy="146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3843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890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Выноска со стрелкой вниз 4"/>
          <p:cNvSpPr/>
          <p:nvPr/>
        </p:nvSpPr>
        <p:spPr>
          <a:xfrm>
            <a:off x="179512" y="44624"/>
            <a:ext cx="8604448" cy="1224136"/>
          </a:xfrm>
          <a:prstGeom prst="downArrowCallou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2700000" scaled="0"/>
          </a:gradFill>
          <a:ln>
            <a:solidFill>
              <a:srgbClr val="CC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Below"/>
            <a:lightRig rig="threePt" dir="t"/>
          </a:scene3d>
          <a:sp3d>
            <a:bevelT w="139700" prst="cross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Monotype Corsiva" pitchFamily="66" charset="0"/>
              </a:rPr>
              <a:t>МОИ </a:t>
            </a:r>
            <a:r>
              <a:rPr lang="ru-RU" sz="2800" b="1" dirty="0" smtClean="0">
                <a:latin typeface="Monotype Corsiva" pitchFamily="66" charset="0"/>
              </a:rPr>
              <a:t> ДОСТИЖЕНИЯ </a:t>
            </a:r>
            <a:endParaRPr lang="ru-RU" sz="2800" b="1" dirty="0">
              <a:latin typeface="Monotype Corsiva" pitchFamily="66" charset="0"/>
            </a:endParaRPr>
          </a:p>
          <a:p>
            <a:pPr algn="ctr"/>
            <a:r>
              <a:rPr lang="ru-RU" sz="2800" b="1" dirty="0" smtClean="0">
                <a:latin typeface="Monotype Corsiva" pitchFamily="66" charset="0"/>
              </a:rPr>
              <a:t>И  ДОСТИЖЕНИЯ  МОИХ  СТУДЕНТОВ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987824" y="1220554"/>
            <a:ext cx="3528392" cy="5016758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endParaRPr lang="ru-RU" altLang="ru-RU" sz="10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07.06.2012г., г. Кирове</a:t>
            </a:r>
            <a:endParaRPr lang="en-US" alt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на стадионе «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рометей» прошли </a:t>
            </a:r>
            <a:r>
              <a:rPr lang="en-US" alt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областные соревнования профессионального мастерства среди бригад скорой медицинской помощи. </a:t>
            </a:r>
          </a:p>
          <a:p>
            <a:pPr algn="ctr">
              <a:defRPr/>
            </a:pP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В мероприятии приняла участие 21 команда: 17 – из районов Кировской области и 4 – из города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ирова.</a:t>
            </a:r>
          </a:p>
          <a:p>
            <a:pPr algn="ctr">
              <a:defRPr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РОЛИ СТАТИСТОВ ВЫСТУПИЛИ СТУДЕНТЫ МЕДИЦИНСКОГО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КОЛЛЕДЖА</a:t>
            </a:r>
          </a:p>
          <a:p>
            <a:pPr algn="ctr"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Подготовила студентов -</a:t>
            </a:r>
          </a:p>
          <a:p>
            <a:pPr algn="ctr"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Патрушева В.А.</a:t>
            </a:r>
            <a:r>
              <a:rPr lang="ru-RU" alt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endParaRPr lang="ru-RU" altLang="ru-RU" sz="16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Picture 4" descr="E:\Колледж\КОНКУРСЫ\МЧС Медиицна катастроф 07.05.2012г\_max_Изображение 014 -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908720"/>
            <a:ext cx="2799372" cy="209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E:\Колледж\КОНКУРСЫ\МЧС Медиицна катастроф 07.05.2012г\_max_Изображение 032 - коп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4707" y="4863622"/>
            <a:ext cx="2356059" cy="176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E:\Колледж\КОНКУРСЫ\МЧС Медиицна катастроф 07.05.2012г\_max_Изображение 05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3115" y="2898397"/>
            <a:ext cx="2381349" cy="1785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E:\Колледж\КОНКУРСЫ\МЧС Медиицна катастроф 07.05.2012г\_max_Изображение 04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3117" y="908719"/>
            <a:ext cx="2379240" cy="178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F:\на_гранд_Прав-ва_Патрушева_В.А._2012-2013_уч.г\Все документы (дипломы-грамоты)\дипломы грамоты\2011-2012\Мед катостроф 07.06.20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2901664"/>
            <a:ext cx="2850792" cy="392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0563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7516" y="-60176"/>
            <a:ext cx="92890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Выноска со стрелкой вниз 5"/>
          <p:cNvSpPr/>
          <p:nvPr/>
        </p:nvSpPr>
        <p:spPr>
          <a:xfrm>
            <a:off x="179512" y="44624"/>
            <a:ext cx="8604448" cy="1224136"/>
          </a:xfrm>
          <a:prstGeom prst="downArrowCallou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2700000" scaled="0"/>
          </a:gradFill>
          <a:ln>
            <a:solidFill>
              <a:srgbClr val="CC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Below"/>
            <a:lightRig rig="threePt" dir="t"/>
          </a:scene3d>
          <a:sp3d>
            <a:bevelT w="139700" prst="cross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Monotype Corsiva" pitchFamily="66" charset="0"/>
              </a:rPr>
              <a:t>МОИ </a:t>
            </a:r>
            <a:r>
              <a:rPr lang="ru-RU" sz="2800" b="1" dirty="0" smtClean="0">
                <a:latin typeface="Monotype Corsiva" pitchFamily="66" charset="0"/>
              </a:rPr>
              <a:t> ДОСТИЖЕНИЯ </a:t>
            </a:r>
            <a:endParaRPr lang="ru-RU" sz="2800" b="1" dirty="0">
              <a:latin typeface="Monotype Corsiva" pitchFamily="66" charset="0"/>
            </a:endParaRPr>
          </a:p>
          <a:p>
            <a:pPr algn="ctr"/>
            <a:r>
              <a:rPr lang="ru-RU" sz="2800" b="1" dirty="0" smtClean="0">
                <a:latin typeface="Monotype Corsiva" pitchFamily="66" charset="0"/>
              </a:rPr>
              <a:t>И  ДОСТИЖЕНИЯ  МОИХ  СТУДЕНТОВ</a:t>
            </a:r>
            <a:endParaRPr lang="ru-RU" sz="2800" b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5909" y="3793625"/>
            <a:ext cx="2149470" cy="1209077"/>
          </a:xfrm>
          <a:prstGeom prst="rect">
            <a:avLst/>
          </a:prstGeom>
        </p:spPr>
      </p:pic>
      <p:pic>
        <p:nvPicPr>
          <p:cNvPr id="14339" name="Picture 3" descr="F:\на_гранд_Прав-ва_Патрушева_В.А._2012-2013_уч.г\Все документы (дипломы-грамоты)\дипломы грамоты\2012-2013\Дипл Добр сер Патр Св 15.02.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6192" y="1052736"/>
            <a:ext cx="3538198" cy="48700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66598" y="5004948"/>
            <a:ext cx="2168091" cy="1219551"/>
          </a:xfrm>
          <a:prstGeom prst="rect">
            <a:avLst/>
          </a:prstGeom>
        </p:spPr>
      </p:pic>
      <p:pic>
        <p:nvPicPr>
          <p:cNvPr id="7" name="Picture 3" descr="E:\фотоальбом\Дом 2013г\фото Казань 15.02.13г\DSC_07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1768" y="4173854"/>
            <a:ext cx="1709986" cy="257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03848" y="941402"/>
            <a:ext cx="3230978" cy="3754874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endParaRPr lang="ru-RU" altLang="ru-RU" sz="10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Межрегиональный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добрых сердец» по медицинской этике и деонтологии для студентов выпускных групп по специальности «Сестринское дело» средних медицинских образовательных учреждений Приволжского федерального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округа,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февраля 2012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г., г. Казань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sz="16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alt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МЕСТО</a:t>
            </a:r>
          </a:p>
          <a:p>
            <a:pPr algn="ctr"/>
            <a:r>
              <a:rPr lang="ru-RU" alt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ПАТРУШЕВА СВЕТЛАНА</a:t>
            </a:r>
            <a:endParaRPr lang="en-US" altLang="ru-RU" sz="16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altLang="ru-RU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8264" y="2582718"/>
            <a:ext cx="2152724" cy="12109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985"/>
          <a:stretch/>
        </p:blipFill>
        <p:spPr>
          <a:xfrm>
            <a:off x="6948264" y="877430"/>
            <a:ext cx="2152724" cy="172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8153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2868"/>
            <a:ext cx="9144000" cy="6890868"/>
          </a:xfrm>
          <a:prstGeom prst="rect">
            <a:avLst/>
          </a:prstGeom>
        </p:spPr>
      </p:pic>
      <p:pic>
        <p:nvPicPr>
          <p:cNvPr id="8" name="Picture 2" descr="F:\на_гранд_Прав-ва_Патрушева_В.А._2012-2013_уч.г\Все документы (дипломы-грамоты)\дипломы грамоты\дипломы удостоверения повыш квалифик\Свид пов кв педагогика 19.04.20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81"/>
          <a:stretch/>
        </p:blipFill>
        <p:spPr bwMode="auto">
          <a:xfrm>
            <a:off x="63233" y="1437795"/>
            <a:ext cx="4104573" cy="529834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24892" y="4797152"/>
            <a:ext cx="40150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Monotype Corsiva" pitchFamily="66" charset="0"/>
              </a:rPr>
              <a:t>С</a:t>
            </a:r>
            <a:r>
              <a:rPr lang="ru-RU" sz="1500" b="1" dirty="0" smtClean="0">
                <a:latin typeface="Monotype Corsiva" pitchFamily="66" charset="0"/>
              </a:rPr>
              <a:t>видетельство  </a:t>
            </a:r>
            <a:r>
              <a:rPr lang="ru-RU" sz="1500" b="1" dirty="0">
                <a:latin typeface="Monotype Corsiva" pitchFamily="66" charset="0"/>
              </a:rPr>
              <a:t>о повышении квалификации по программе «Реализация Федеральных государственных образовательных стандартов начального и среднего профессионального образования (ФГОС НПО и СПО) в образовательном процессе» в объеме 108 часов на базе КОГОАУ ДПО (ПК) «Институт развития образования Кировской области» (рег. № 1666 от 19.04. 2013г).</a:t>
            </a:r>
          </a:p>
        </p:txBody>
      </p:sp>
      <p:sp>
        <p:nvSpPr>
          <p:cNvPr id="10" name="Выноска со стрелкой вниз 9"/>
          <p:cNvSpPr/>
          <p:nvPr/>
        </p:nvSpPr>
        <p:spPr>
          <a:xfrm>
            <a:off x="107504" y="179199"/>
            <a:ext cx="8856984" cy="801529"/>
          </a:xfrm>
          <a:prstGeom prst="downArrowCallout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0"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ПОВЫШЕНИЕ  КВАЛИФИКАЦИИ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7504" y="836712"/>
            <a:ext cx="4032448" cy="576906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 подготавливаемой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профессии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932040" y="835870"/>
            <a:ext cx="4002608" cy="576906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Стажировка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на_гранд_Прав-ва_Патрушева_В.А._2012-2013_уч.г\Все документы (дипломы-грамоты)\дипломы грамоты\дипломы удостоверения повыш квалифик\Стажировка\! Стажировка (справка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44" t="5979" r="3548" b="9595"/>
          <a:stretch/>
        </p:blipFill>
        <p:spPr bwMode="auto">
          <a:xfrm>
            <a:off x="4917008" y="1484221"/>
            <a:ext cx="4047480" cy="525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85882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7516" y="-60176"/>
            <a:ext cx="9289032" cy="691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Выноска со стрелкой вниз 4"/>
          <p:cNvSpPr/>
          <p:nvPr/>
        </p:nvSpPr>
        <p:spPr>
          <a:xfrm>
            <a:off x="179512" y="44624"/>
            <a:ext cx="8604448" cy="1224136"/>
          </a:xfrm>
          <a:prstGeom prst="downArrowCallou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2700000" scaled="0"/>
          </a:gradFill>
          <a:ln>
            <a:solidFill>
              <a:srgbClr val="CC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Below"/>
            <a:lightRig rig="threePt" dir="t"/>
          </a:scene3d>
          <a:sp3d>
            <a:bevelT w="139700" prst="cross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Monotype Corsiva" pitchFamily="66" charset="0"/>
              </a:rPr>
              <a:t>МОИ </a:t>
            </a:r>
            <a:r>
              <a:rPr lang="ru-RU" sz="2800" b="1" dirty="0" smtClean="0">
                <a:latin typeface="Monotype Corsiva" pitchFamily="66" charset="0"/>
              </a:rPr>
              <a:t> ДОСТИЖЕНИЯ </a:t>
            </a:r>
            <a:endParaRPr lang="ru-RU" sz="2800" b="1" dirty="0">
              <a:latin typeface="Monotype Corsiva" pitchFamily="66" charset="0"/>
            </a:endParaRPr>
          </a:p>
          <a:p>
            <a:pPr algn="ctr"/>
            <a:r>
              <a:rPr lang="ru-RU" sz="2800" b="1" dirty="0" smtClean="0">
                <a:latin typeface="Monotype Corsiva" pitchFamily="66" charset="0"/>
              </a:rPr>
              <a:t>И  ДОСТИЖЕНИЯ  МОИХ  СТУДЕНТОВ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312399" y="784444"/>
            <a:ext cx="4262062" cy="3954929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endParaRPr lang="ru-RU" altLang="ru-RU" sz="10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  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Профессионального мастерства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«Мой выбор – моя профессия»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ПМ.04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«Выполнение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 по профессии младшая медицинская сестра по уходу за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больными»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ПМ.07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«Выполнение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 по одной или нескольким профессиям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рабочих»,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11.04.13г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филиал в г. Уржуме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8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МЕСТО</a:t>
            </a:r>
          </a:p>
          <a:p>
            <a:pPr algn="ctr"/>
            <a:r>
              <a:rPr lang="ru-RU" alt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Суворова Анна</a:t>
            </a:r>
          </a:p>
          <a:p>
            <a:pPr algn="ctr"/>
            <a:r>
              <a:rPr lang="ru-RU" alt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Киселева Виктория</a:t>
            </a:r>
          </a:p>
          <a:p>
            <a:pPr algn="ctr"/>
            <a:endParaRPr lang="ru-RU" altLang="ru-RU" sz="11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altLang="ru-RU" sz="11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МЕСТО </a:t>
            </a:r>
          </a:p>
          <a:p>
            <a:pPr algn="ctr"/>
            <a:r>
              <a:rPr lang="ru-RU" altLang="ru-RU" sz="11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индивидуальном зачете</a:t>
            </a:r>
          </a:p>
          <a:p>
            <a:pPr algn="ctr"/>
            <a:r>
              <a:rPr lang="ru-RU" altLang="ru-RU" sz="11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Суворова Анна</a:t>
            </a:r>
          </a:p>
          <a:p>
            <a:pPr algn="ctr"/>
            <a:r>
              <a:rPr lang="ru-RU" altLang="ru-RU" sz="11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МЕСТО </a:t>
            </a:r>
          </a:p>
          <a:p>
            <a:pPr algn="ctr"/>
            <a:r>
              <a:rPr lang="ru-RU" altLang="ru-RU" sz="11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индивидуальном зачете </a:t>
            </a:r>
          </a:p>
          <a:p>
            <a:pPr algn="ctr"/>
            <a:r>
              <a:rPr lang="ru-RU" altLang="ru-RU" sz="11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Киселева Виктория </a:t>
            </a:r>
          </a:p>
          <a:p>
            <a:pPr algn="ctr"/>
            <a:endParaRPr lang="ru-RU" altLang="ru-RU" sz="8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Picture 11" descr="E:\фотоальбом\КОЛЛЕДЖ\КОНКУРСЫ\Уржум 11.04.2013г\DSCN55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72" b="8066"/>
          <a:stretch>
            <a:fillRect/>
          </a:stretch>
        </p:blipFill>
        <p:spPr bwMode="auto">
          <a:xfrm>
            <a:off x="6805322" y="2616752"/>
            <a:ext cx="2220760" cy="1837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E:\фотоальбом\КОЛЛЕДЖ\КОНКУРСЫ\Уржум 11.04.2013г\DSCN56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03" t="16002" r="15984" b="14863"/>
          <a:stretch/>
        </p:blipFill>
        <p:spPr bwMode="auto">
          <a:xfrm>
            <a:off x="3918082" y="4653136"/>
            <a:ext cx="2632624" cy="203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F:\Аттестация 2013г высшая\фото для портфолио\DSCN5560 - копия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12" t="15464" r="12003" b="20717"/>
          <a:stretch/>
        </p:blipFill>
        <p:spPr bwMode="auto">
          <a:xfrm>
            <a:off x="6799496" y="937695"/>
            <a:ext cx="2226586" cy="166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на_гранд_Прав-ва_Патрушева_В.А._2012-2013_уч.г\Все документы (дипломы-грамоты)\дипломы грамоты\2012-2013\Бпаг пис  11.04.2013 Киселева  Суворова  Уржум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2610" y="937695"/>
            <a:ext cx="2283016" cy="30865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:\на_гранд_Прав-ва_Патрушева_В.А._2012-2013_уч.г\Все документы (дипломы-грамоты)\дипломы грамоты\2012-2013\Киселева 2 место Уржум 11.04.13г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900" y="3738121"/>
            <a:ext cx="1941881" cy="26728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на_гранд_Прав-ва_Патрушева_В.А._2012-2013_уч.г\Все документы (дипломы-грамоты)\дипломы грамоты\2012-2013\Суворова 1 место Уржум 11.04.13г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3204" y="4123750"/>
            <a:ext cx="1944216" cy="26760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99496" y="4470499"/>
            <a:ext cx="2257919" cy="169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9914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7480" y="-60176"/>
            <a:ext cx="92890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Выноска со стрелкой вниз 5"/>
          <p:cNvSpPr/>
          <p:nvPr/>
        </p:nvSpPr>
        <p:spPr>
          <a:xfrm>
            <a:off x="179512" y="44624"/>
            <a:ext cx="8604448" cy="1224136"/>
          </a:xfrm>
          <a:prstGeom prst="downArrowCallou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2700000" scaled="0"/>
          </a:gradFill>
          <a:ln>
            <a:solidFill>
              <a:srgbClr val="CC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Below"/>
            <a:lightRig rig="threePt" dir="t"/>
          </a:scene3d>
          <a:sp3d>
            <a:bevelT w="139700" prst="cross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Monotype Corsiva" pitchFamily="66" charset="0"/>
              </a:rPr>
              <a:t>МОИ </a:t>
            </a:r>
            <a:r>
              <a:rPr lang="ru-RU" sz="2800" b="1" dirty="0" smtClean="0">
                <a:latin typeface="Monotype Corsiva" pitchFamily="66" charset="0"/>
              </a:rPr>
              <a:t> ДОСТИЖЕНИЯ </a:t>
            </a:r>
            <a:endParaRPr lang="ru-RU" sz="2800" b="1" dirty="0">
              <a:latin typeface="Monotype Corsiva" pitchFamily="66" charset="0"/>
            </a:endParaRPr>
          </a:p>
          <a:p>
            <a:pPr algn="ctr"/>
            <a:r>
              <a:rPr lang="ru-RU" sz="2800" b="1" dirty="0" smtClean="0">
                <a:latin typeface="Monotype Corsiva" pitchFamily="66" charset="0"/>
              </a:rPr>
              <a:t>И  ДОСТИЖЕНИЯ  МОИХ  СТУДЕНТОВ</a:t>
            </a:r>
            <a:endParaRPr lang="ru-RU" sz="2800" b="1" dirty="0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530918437"/>
              </p:ext>
            </p:extLst>
          </p:nvPr>
        </p:nvGraphicFramePr>
        <p:xfrm>
          <a:off x="-29569" y="941156"/>
          <a:ext cx="3277526" cy="4638180"/>
        </p:xfrm>
        <a:graphic>
          <a:graphicData uri="http://schemas.openxmlformats.org/presentationml/2006/ole">
            <p:oleObj spid="_x0000_s18448" name="Документ" r:id="rId4" imgW="7491671" imgH="10603335" progId="Word.Document.12">
              <p:embed/>
            </p:oleObj>
          </a:graphicData>
        </a:graphic>
      </p:graphicFrame>
      <p:pic>
        <p:nvPicPr>
          <p:cNvPr id="7" name="Picture 15" descr="E:\Колледж\КОНКУРСЫ\2012-2013гг\Лаботраторная диагностика 16.04. 2013г\img0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485" t="3279" r="8607" b="-41499"/>
          <a:stretch/>
        </p:blipFill>
        <p:spPr bwMode="auto">
          <a:xfrm>
            <a:off x="6617389" y="1021630"/>
            <a:ext cx="2305422" cy="4216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47957" y="1098323"/>
            <a:ext cx="2905780" cy="4062651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endParaRPr lang="ru-RU" alt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Межрегиональный </a:t>
            </a:r>
            <a:endParaRPr lang="en-US" alt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</a:t>
            </a:r>
            <a:endParaRPr lang="ru-RU" alt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профессионального мастерства по специальности «Лабораторная диагностика» среди выпускников средних медицинских и фармацевтических образовательных учреждений Приволжского федерального округа, 11.04.2013г., </a:t>
            </a: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г. Уфа.</a:t>
            </a:r>
            <a:endParaRPr lang="en-US" alt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alt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МЕСТО</a:t>
            </a:r>
          </a:p>
          <a:p>
            <a:pPr algn="ctr"/>
            <a:endParaRPr lang="ru-RU" alt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СОКОЛОВА  ТАТЬЯНА</a:t>
            </a: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alt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altLang="ru-RU" sz="14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7259" y="4486630"/>
            <a:ext cx="2814294" cy="211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1240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7516" y="-60176"/>
            <a:ext cx="92890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Выноска со стрелкой вниз 5"/>
          <p:cNvSpPr/>
          <p:nvPr/>
        </p:nvSpPr>
        <p:spPr>
          <a:xfrm>
            <a:off x="179512" y="44624"/>
            <a:ext cx="8604448" cy="1224136"/>
          </a:xfrm>
          <a:prstGeom prst="downArrowCallou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2700000" scaled="0"/>
          </a:gradFill>
          <a:ln>
            <a:solidFill>
              <a:srgbClr val="CC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Below"/>
            <a:lightRig rig="threePt" dir="t"/>
          </a:scene3d>
          <a:sp3d>
            <a:bevelT w="139700" prst="cross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Monotype Corsiva" pitchFamily="66" charset="0"/>
              </a:rPr>
              <a:t>МОИ </a:t>
            </a:r>
            <a:r>
              <a:rPr lang="ru-RU" sz="2800" b="1" dirty="0" smtClean="0">
                <a:latin typeface="Monotype Corsiva" pitchFamily="66" charset="0"/>
              </a:rPr>
              <a:t> ДОСТИЖЕНИЯ </a:t>
            </a:r>
            <a:endParaRPr lang="ru-RU" sz="2800" b="1" dirty="0">
              <a:latin typeface="Monotype Corsiva" pitchFamily="66" charset="0"/>
            </a:endParaRPr>
          </a:p>
          <a:p>
            <a:pPr algn="ctr"/>
            <a:r>
              <a:rPr lang="ru-RU" sz="2800" b="1" dirty="0" smtClean="0">
                <a:latin typeface="Monotype Corsiva" pitchFamily="66" charset="0"/>
              </a:rPr>
              <a:t>И  ДОСТИЖЕНИЯ  МОИХ  СТУДЕНТОВ</a:t>
            </a:r>
            <a:endParaRPr lang="ru-RU" sz="2800" b="1" dirty="0"/>
          </a:p>
        </p:txBody>
      </p:sp>
      <p:pic>
        <p:nvPicPr>
          <p:cNvPr id="17410" name="Picture 2" descr="F:\на_гранд_Прав-ва_Патрушева_В.А._2012-2013_уч.г\Все документы (дипломы-грамоты)\дипломы грамоты\2012-2013\Остеопороз 1 место март 2013г света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386" y="1188158"/>
            <a:ext cx="3934061" cy="54149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004048" y="1429831"/>
            <a:ext cx="3735240" cy="4955203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endParaRPr lang="ru-RU" altLang="ru-RU" sz="10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Заочный </a:t>
            </a:r>
          </a:p>
          <a:p>
            <a:pPr algn="ctr"/>
            <a: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СМОТР-КОНКУРС </a:t>
            </a:r>
          </a:p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санитарных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бюллетеней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среди студентов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средних</a:t>
            </a:r>
          </a:p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медицинских и фармацевтических образовательных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учреждений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Приволжского федерального округа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«Ваше здоровье – в ваших руках», 01.03.2013г., г.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Киров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МЕСТО</a:t>
            </a:r>
          </a:p>
          <a:p>
            <a:pPr algn="ctr"/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ПАТРУШЕВА 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СВЕТЛАНА</a:t>
            </a:r>
          </a:p>
          <a:p>
            <a:pPr algn="ctr"/>
            <a:endParaRPr lang="ru-RU" alt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Руководитель: Патрушева В.А. </a:t>
            </a:r>
            <a:endParaRPr lang="ru-RU" altLang="ru-RU" sz="16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alt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altLang="ru-RU" sz="16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5785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0131" y="-33908"/>
            <a:ext cx="92890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Выноска со стрелкой вниз 5"/>
          <p:cNvSpPr/>
          <p:nvPr/>
        </p:nvSpPr>
        <p:spPr>
          <a:xfrm>
            <a:off x="179512" y="44624"/>
            <a:ext cx="8604448" cy="1224136"/>
          </a:xfrm>
          <a:prstGeom prst="downArrowCallou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2700000" scaled="0"/>
          </a:gradFill>
          <a:ln>
            <a:solidFill>
              <a:srgbClr val="CC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Below"/>
            <a:lightRig rig="threePt" dir="t"/>
          </a:scene3d>
          <a:sp3d>
            <a:bevelT w="139700" prst="cross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Monotype Corsiva" pitchFamily="66" charset="0"/>
              </a:rPr>
              <a:t>МОИ </a:t>
            </a:r>
            <a:r>
              <a:rPr lang="ru-RU" sz="2800" b="1" dirty="0" smtClean="0">
                <a:latin typeface="Monotype Corsiva" pitchFamily="66" charset="0"/>
              </a:rPr>
              <a:t> ДОСТИЖЕНИЯ </a:t>
            </a:r>
            <a:endParaRPr lang="ru-RU" sz="2800" b="1" dirty="0">
              <a:latin typeface="Monotype Corsiva" pitchFamily="66" charset="0"/>
            </a:endParaRPr>
          </a:p>
          <a:p>
            <a:pPr algn="ctr"/>
            <a:r>
              <a:rPr lang="ru-RU" sz="2800" b="1" dirty="0" smtClean="0">
                <a:latin typeface="Monotype Corsiva" pitchFamily="66" charset="0"/>
              </a:rPr>
              <a:t>И  ДОСТИЖЕНИЯ  МОИХ  СТУДЕНТОВ</a:t>
            </a:r>
            <a:endParaRPr lang="ru-RU" sz="2800" b="1" dirty="0"/>
          </a:p>
        </p:txBody>
      </p:sp>
      <p:pic>
        <p:nvPicPr>
          <p:cNvPr id="16386" name="Picture 2" descr="F:\на_гранд_Прав-ва_Патрушева_В.А._2012-2013_уч.г\Все документы (дипломы-грамоты)\дипломы грамоты\2012-2013\Лия Тенькова 15.05.2013г Чебоксар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9524" y="908720"/>
            <a:ext cx="3220206" cy="456118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9" descr="E:\Колледж\КОНКУРСЫ\2012-2013гг\Акуд дело 15.05.2013г Чебоксары Тенькова Лия\img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28" t="4436" r="34995"/>
          <a:stretch>
            <a:fillRect/>
          </a:stretch>
        </p:blipFill>
        <p:spPr bwMode="auto">
          <a:xfrm>
            <a:off x="7064701" y="908720"/>
            <a:ext cx="1655763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915816" y="1085109"/>
            <a:ext cx="3400258" cy="4278094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Межрегиональный </a:t>
            </a:r>
          </a:p>
          <a:p>
            <a:pPr algn="ctr"/>
            <a:r>
              <a:rPr lang="ru-RU" alt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КОНКУРС</a:t>
            </a:r>
          </a:p>
          <a:p>
            <a:pPr algn="ctr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профессионального мастерства среди студентов выпускных курсов по специальности «Акушерское дело» средних медицинских и фармацевтических образовательных учреждений Приволжского федерального округа</a:t>
            </a:r>
          </a:p>
          <a:p>
            <a:pPr algn="ctr"/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15.05.2013г., г. 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Чебоксары</a:t>
            </a:r>
          </a:p>
          <a:p>
            <a:pPr algn="ctr"/>
            <a:endParaRPr lang="ru-RU" altLang="ru-RU" sz="16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alt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МЕСТО</a:t>
            </a:r>
          </a:p>
          <a:p>
            <a:pPr algn="ctr"/>
            <a:endParaRPr lang="ru-RU" alt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ТЕНЬКОВА ЛИЯ</a:t>
            </a:r>
            <a:endParaRPr lang="ru-RU" altLang="ru-RU" sz="16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alt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altLang="ru-RU" sz="16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57126" y="3458584"/>
            <a:ext cx="2395252" cy="319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1240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7384"/>
            <a:ext cx="92890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Выноска со стрелкой вниз 5"/>
          <p:cNvSpPr/>
          <p:nvPr/>
        </p:nvSpPr>
        <p:spPr>
          <a:xfrm>
            <a:off x="204591" y="125058"/>
            <a:ext cx="8604448" cy="1224136"/>
          </a:xfrm>
          <a:prstGeom prst="downArrowCallou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2700000" scaled="0"/>
          </a:gradFill>
          <a:ln>
            <a:solidFill>
              <a:srgbClr val="CC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Below"/>
            <a:lightRig rig="threePt" dir="t"/>
          </a:scene3d>
          <a:sp3d>
            <a:bevelT w="139700" prst="cross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Monotype Corsiva" pitchFamily="66" charset="0"/>
              </a:rPr>
              <a:t>МОИ </a:t>
            </a:r>
            <a:r>
              <a:rPr lang="ru-RU" sz="2800" b="1" dirty="0" smtClean="0">
                <a:latin typeface="Monotype Corsiva" pitchFamily="66" charset="0"/>
              </a:rPr>
              <a:t> ДОСТИЖЕНИЯ </a:t>
            </a:r>
            <a:endParaRPr lang="ru-RU" sz="2800" b="1" dirty="0">
              <a:latin typeface="Monotype Corsiva" pitchFamily="66" charset="0"/>
            </a:endParaRPr>
          </a:p>
          <a:p>
            <a:pPr algn="ctr"/>
            <a:r>
              <a:rPr lang="ru-RU" sz="2800" b="1" dirty="0" smtClean="0">
                <a:latin typeface="Monotype Corsiva" pitchFamily="66" charset="0"/>
              </a:rPr>
              <a:t>И  ДОСТИЖЕНИЯ  МОИХ  СТУДЕНТОВ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69568" y="1052736"/>
            <a:ext cx="3024336" cy="4247317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endParaRPr lang="ru-RU" altLang="ru-RU" sz="10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alt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студентка</a:t>
            </a:r>
          </a:p>
          <a:p>
            <a:pPr algn="ctr"/>
            <a:endParaRPr lang="ru-RU" altLang="ru-RU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alt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УРВАНЦЕВА КСЕНИЯ</a:t>
            </a:r>
          </a:p>
          <a:p>
            <a:pPr algn="ctr"/>
            <a:endParaRPr lang="ru-RU" alt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Приняла 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участие в </a:t>
            </a:r>
            <a:r>
              <a:rPr lang="en-US" altLang="ru-RU" sz="1600" b="1" dirty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 Межрегиональном студенческом конкурсе 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профессионального 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мастерства по специальности «Фармация» среди выпускников средних медицинских и фармацевтических образовательных учреждений, 14.05.2013г., г. 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Ульяновск </a:t>
            </a:r>
            <a:endParaRPr lang="ru-RU" altLang="ru-RU" sz="16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alt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altLang="ru-RU" sz="16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Picture 2" descr="E:\Колледж\КОНКУРСЫ\2012-2013гг\Фарм. Ульяновск 14 мая 2013\фото конкурса\img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543" t="16457" r="44093" b="30048"/>
          <a:stretch>
            <a:fillRect/>
          </a:stretch>
        </p:blipFill>
        <p:spPr bwMode="auto">
          <a:xfrm>
            <a:off x="119465" y="1180031"/>
            <a:ext cx="2730851" cy="3992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8550" y="980728"/>
            <a:ext cx="2848134" cy="18969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8550" y="2924944"/>
            <a:ext cx="2939172" cy="19575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5062" y="4938326"/>
            <a:ext cx="2923442" cy="194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5785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2780" y="-60176"/>
            <a:ext cx="92890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 descr="F:\на_гранд_Прав-ва_Патрушева_В.А._2012-2013_уч.г\Все документы (дипломы-грамоты)\дипломы грамоты\2012-2013\img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4229" y="1196752"/>
            <a:ext cx="3412840" cy="47016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ыноска со стрелкой вниз 5"/>
          <p:cNvSpPr/>
          <p:nvPr/>
        </p:nvSpPr>
        <p:spPr>
          <a:xfrm>
            <a:off x="179512" y="44624"/>
            <a:ext cx="8604448" cy="1224136"/>
          </a:xfrm>
          <a:prstGeom prst="downArrowCallou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2700000" scaled="0"/>
          </a:gradFill>
          <a:ln>
            <a:solidFill>
              <a:srgbClr val="CC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Below"/>
            <a:lightRig rig="threePt" dir="t"/>
          </a:scene3d>
          <a:sp3d>
            <a:bevelT w="139700" prst="cross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Monotype Corsiva" pitchFamily="66" charset="0"/>
              </a:rPr>
              <a:t>МОИ </a:t>
            </a:r>
            <a:r>
              <a:rPr lang="ru-RU" sz="2800" b="1" dirty="0" smtClean="0">
                <a:latin typeface="Monotype Corsiva" pitchFamily="66" charset="0"/>
              </a:rPr>
              <a:t> ДОСТИЖЕНИЯ </a:t>
            </a:r>
            <a:endParaRPr lang="ru-RU" sz="2800" b="1" dirty="0">
              <a:latin typeface="Monotype Corsiva" pitchFamily="66" charset="0"/>
            </a:endParaRPr>
          </a:p>
          <a:p>
            <a:pPr algn="ctr"/>
            <a:r>
              <a:rPr lang="ru-RU" sz="2800" b="1" dirty="0" smtClean="0">
                <a:latin typeface="Monotype Corsiva" pitchFamily="66" charset="0"/>
              </a:rPr>
              <a:t>И  ДОСТИЖЕНИЯ  МОИХ  СТУДЕНТОВ</a:t>
            </a:r>
            <a:endParaRPr lang="ru-RU" sz="2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987824" y="1002922"/>
            <a:ext cx="3257847" cy="4278094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endParaRPr lang="ru-RU" altLang="ru-RU" sz="10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Первый Межрегиональный  </a:t>
            </a:r>
            <a:r>
              <a:rPr lang="ru-RU" alt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</a:t>
            </a:r>
          </a:p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научно-практических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работ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 «ТВОЕ ПРИЗВАНИЕ»,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посвящённом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памяти доктора педагогических наук, профессора Василия Федоровича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Сахарова.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24.05.2013г., г.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Киров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9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 МЕСТО</a:t>
            </a:r>
          </a:p>
          <a:p>
            <a:pPr algn="ctr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ПАТРУШЕВА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СВЕТЛАНА</a:t>
            </a:r>
          </a:p>
          <a:p>
            <a:pPr algn="ctr"/>
            <a:endParaRPr lang="ru-RU" altLang="ru-RU" sz="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1700" b="1" dirty="0" smtClean="0">
                <a:latin typeface="Times New Roman" pitchFamily="18" charset="0"/>
                <a:cs typeface="Times New Roman" pitchFamily="18" charset="0"/>
              </a:rPr>
              <a:t>Руководитель: Патрушева В.А.</a:t>
            </a:r>
          </a:p>
          <a:p>
            <a:pPr algn="ctr"/>
            <a:r>
              <a:rPr lang="ru-RU" alt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altLang="ru-RU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3321" name="Picture 9" descr="F:\Аттестация 2013г высшая\фото для портфолио\сахаров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3489" y="908719"/>
            <a:ext cx="2405999" cy="180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3489" y="2620605"/>
            <a:ext cx="2405999" cy="15997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3489" y="4166319"/>
            <a:ext cx="2405999" cy="15997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0" y="5073871"/>
            <a:ext cx="2616216" cy="17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2812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9268" y="-69327"/>
            <a:ext cx="92890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Выноска со стрелкой вниз 5"/>
          <p:cNvSpPr/>
          <p:nvPr/>
        </p:nvSpPr>
        <p:spPr>
          <a:xfrm>
            <a:off x="179512" y="44624"/>
            <a:ext cx="8604448" cy="1224136"/>
          </a:xfrm>
          <a:prstGeom prst="downArrowCallou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2700000" scaled="0"/>
          </a:gradFill>
          <a:ln>
            <a:solidFill>
              <a:srgbClr val="CC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Below"/>
            <a:lightRig rig="threePt" dir="t"/>
          </a:scene3d>
          <a:sp3d>
            <a:bevelT w="139700" prst="cross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Monotype Corsiva" pitchFamily="66" charset="0"/>
              </a:rPr>
              <a:t>МОИ </a:t>
            </a:r>
            <a:r>
              <a:rPr lang="ru-RU" sz="2800" b="1" dirty="0" smtClean="0">
                <a:latin typeface="Monotype Corsiva" pitchFamily="66" charset="0"/>
              </a:rPr>
              <a:t> ДОСТИЖЕНИЯ </a:t>
            </a:r>
            <a:endParaRPr lang="ru-RU" sz="2800" b="1" dirty="0">
              <a:latin typeface="Monotype Corsiva" pitchFamily="66" charset="0"/>
            </a:endParaRPr>
          </a:p>
          <a:p>
            <a:pPr algn="ctr"/>
            <a:r>
              <a:rPr lang="ru-RU" sz="2800" b="1" dirty="0" smtClean="0">
                <a:latin typeface="Monotype Corsiva" pitchFamily="66" charset="0"/>
              </a:rPr>
              <a:t>И  ДОСТИЖЕНИЯ  МОИХ  СТУДЕНТОВ</a:t>
            </a:r>
            <a:endParaRPr lang="ru-RU" sz="2800" b="1" dirty="0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822232392"/>
              </p:ext>
            </p:extLst>
          </p:nvPr>
        </p:nvGraphicFramePr>
        <p:xfrm>
          <a:off x="6303628" y="978762"/>
          <a:ext cx="2804876" cy="3967117"/>
        </p:xfrm>
        <a:graphic>
          <a:graphicData uri="http://schemas.openxmlformats.org/presentationml/2006/ole">
            <p:oleObj spid="_x0000_s15377" name="Document" r:id="rId4" imgW="7558332" imgH="10691957" progId="Word.Document.8">
              <p:embed/>
            </p:oleObj>
          </a:graphicData>
        </a:graphic>
      </p:graphicFrame>
      <p:pic>
        <p:nvPicPr>
          <p:cNvPr id="15362" name="Picture 2" descr="F:\на_гранд_Прав-ва_Патрушева_В.А._2012-2013_уч.г\Все документы (дипломы-грамоты)\дипломы грамоты\2012-2013\Крутихин Алексей 2 место реферат 06.06.2013г 4XViBJPgnV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4260" y="978956"/>
            <a:ext cx="3135256" cy="42692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843808" y="980728"/>
            <a:ext cx="3402124" cy="2862322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endParaRPr lang="ru-RU" altLang="ru-RU" sz="10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СТУДЕНЧЕСКАЯ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УЧЕБНО-ИССЛЕДОВАТЕЛЬСКАЯ КОНФЕРЕНЦИЯ «НАУЧНЫЙ КАЛЕЙДОСКОП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ctr"/>
            <a:r>
              <a:rPr lang="ru-RU" altLang="ru-RU" sz="12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секции </a:t>
            </a:r>
            <a:r>
              <a:rPr lang="ru-RU" altLang="ru-RU" sz="1200" b="1" u="sng" dirty="0">
                <a:latin typeface="Times New Roman" pitchFamily="18" charset="0"/>
                <a:cs typeface="Times New Roman" pitchFamily="18" charset="0"/>
              </a:rPr>
              <a:t>рефератов</a:t>
            </a: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 медицинского </a:t>
            </a:r>
            <a:r>
              <a:rPr lang="ru-RU" altLang="ru-RU" sz="1200" b="1" dirty="0" smtClean="0">
                <a:latin typeface="Times New Roman" pitchFamily="18" charset="0"/>
                <a:cs typeface="Times New Roman" pitchFamily="18" charset="0"/>
              </a:rPr>
              <a:t>направления6 «Актуальные </a:t>
            </a: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вопросы организации здравоохранения». </a:t>
            </a:r>
            <a:endParaRPr lang="ru-RU" alt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1200" b="1" dirty="0" smtClean="0">
                <a:latin typeface="Times New Roman" pitchFamily="18" charset="0"/>
                <a:cs typeface="Times New Roman" pitchFamily="18" charset="0"/>
              </a:rPr>
              <a:t>Тема выступления: </a:t>
            </a: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«Этико-правовые проблемы эвтаназии»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8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</a:t>
            </a:r>
            <a:r>
              <a:rPr lang="ru-RU" altLang="ru-RU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МЕСТО</a:t>
            </a:r>
          </a:p>
          <a:p>
            <a:pPr algn="ctr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dirty="0" err="1" smtClean="0">
                <a:latin typeface="Times New Roman" pitchFamily="18" charset="0"/>
                <a:cs typeface="Times New Roman" pitchFamily="18" charset="0"/>
              </a:rPr>
              <a:t>Крутихин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Алексей </a:t>
            </a:r>
            <a:endParaRPr lang="ru-RU" alt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Руководитель: Патрушева В.А</a:t>
            </a: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alt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ctr"/>
            <a:endParaRPr lang="ru-RU" altLang="ru-RU" sz="8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43808" y="3848268"/>
            <a:ext cx="3368560" cy="2893100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endParaRPr lang="ru-RU" altLang="ru-RU" sz="10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altLang="ru-RU" sz="12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секции </a:t>
            </a:r>
            <a:r>
              <a:rPr lang="ru-RU" altLang="ru-RU" sz="1200" b="1" u="sng" dirty="0">
                <a:latin typeface="Times New Roman" pitchFamily="18" charset="0"/>
                <a:cs typeface="Times New Roman" pitchFamily="18" charset="0"/>
              </a:rPr>
              <a:t>курсовых работ</a:t>
            </a: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b="1" dirty="0" smtClean="0">
                <a:latin typeface="Times New Roman" pitchFamily="18" charset="0"/>
                <a:cs typeface="Times New Roman" pitchFamily="18" charset="0"/>
              </a:rPr>
              <a:t>реферативного  характера: «Теоретические </a:t>
            </a: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основы и современные технологии организации здравоохранения</a:t>
            </a:r>
            <a:r>
              <a:rPr lang="ru-RU" altLang="ru-RU" sz="1200" b="1" dirty="0" smtClean="0">
                <a:latin typeface="Times New Roman" pitchFamily="18" charset="0"/>
                <a:cs typeface="Times New Roman" pitchFamily="18" charset="0"/>
              </a:rPr>
              <a:t>». </a:t>
            </a:r>
          </a:p>
          <a:p>
            <a:pPr algn="ctr"/>
            <a:r>
              <a:rPr lang="ru-RU" altLang="ru-RU" sz="1200" b="1" dirty="0" smtClean="0">
                <a:latin typeface="Times New Roman" pitchFamily="18" charset="0"/>
                <a:cs typeface="Times New Roman" pitchFamily="18" charset="0"/>
              </a:rPr>
              <a:t>Тема выступления: </a:t>
            </a: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«Организация сестринского ухода при нарушении потребности пациента в адекватном питании как основе здорового питания</a:t>
            </a:r>
            <a:r>
              <a:rPr lang="ru-RU" altLang="ru-RU" sz="1200" b="1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ctr"/>
            <a:r>
              <a:rPr lang="ru-RU" alt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 МЕСТО</a:t>
            </a:r>
          </a:p>
          <a:p>
            <a:pPr algn="ctr"/>
            <a:r>
              <a:rPr lang="ru-RU" alt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dirty="0" err="1">
                <a:latin typeface="Times New Roman" pitchFamily="18" charset="0"/>
                <a:cs typeface="Times New Roman" pitchFamily="18" charset="0"/>
              </a:rPr>
              <a:t>Баленко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Кристина  </a:t>
            </a:r>
            <a:endParaRPr lang="ru-RU" alt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Руководитель: Патрушева В.А. </a:t>
            </a:r>
            <a:endParaRPr lang="ru-RU" alt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5785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732" y="0"/>
            <a:ext cx="9144000" cy="688538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0019" y="88232"/>
            <a:ext cx="8784469" cy="646331"/>
          </a:xfrm>
          <a:prstGeom prst="rect">
            <a:avLst/>
          </a:prstGeom>
          <a:solidFill>
            <a:srgbClr val="9933FF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Исходя из главной задачи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моей педагогической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деятельности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ставлю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собой следующие педагогические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8451" y="923634"/>
            <a:ext cx="4568625" cy="7294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Повышать мотивацию студента к профессиональной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деятельности</a:t>
            </a:r>
            <a:endParaRPr lang="ru-RU" sz="1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8625" y="1803320"/>
            <a:ext cx="4568625" cy="7294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Развивать у студентов стремление к образованию и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самообразованию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5250" y="3597546"/>
            <a:ext cx="4572000" cy="168507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Создавать оптимальные условия для саморазвития и самовыражения каждому студенту в период обучения в колледже (самостоятельная работа студентов в собственном темпе, в удобное время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)  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5249" y="5387188"/>
            <a:ext cx="4572001" cy="13665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Повышать профессиональную компетентность, активизировать процессы личностной рефлексии и </a:t>
            </a:r>
            <a:r>
              <a:rPr lang="ru-RU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саморегуляции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8624" y="2700433"/>
            <a:ext cx="4568626" cy="7294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Формировать позитивное отношение к себе и окружающим, к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жизни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4716" y="778858"/>
            <a:ext cx="2664296" cy="19982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6754" y="2700433"/>
            <a:ext cx="2699792" cy="20248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3139" y="4657238"/>
            <a:ext cx="2687022" cy="1791348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0019" y="734563"/>
            <a:ext cx="0" cy="5430741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endCxn id="6" idx="1"/>
          </p:cNvCxnSpPr>
          <p:nvPr/>
        </p:nvCxnSpPr>
        <p:spPr>
          <a:xfrm>
            <a:off x="180019" y="1288349"/>
            <a:ext cx="32843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177890" y="2164448"/>
            <a:ext cx="32843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180019" y="3058097"/>
            <a:ext cx="32843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168203" y="4440084"/>
            <a:ext cx="32843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180019" y="6165304"/>
            <a:ext cx="32843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4" name="Вертикальный свиток 23"/>
          <p:cNvSpPr/>
          <p:nvPr/>
        </p:nvSpPr>
        <p:spPr>
          <a:xfrm>
            <a:off x="4571999" y="3965848"/>
            <a:ext cx="2016225" cy="2752732"/>
          </a:xfrm>
          <a:prstGeom prst="verticalScroll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lnSpc>
                <a:spcPct val="115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sz="1500" b="1" dirty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«Если педагогика хочет воспитать человека во всех отношениях, </a:t>
            </a:r>
            <a:endParaRPr lang="ru-RU" sz="1500" b="1" dirty="0" smtClean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r">
              <a:lnSpc>
                <a:spcPct val="115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sz="15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Calibri" panose="020F0502020204030204" pitchFamily="34" charset="0"/>
              </a:rPr>
              <a:t>то </a:t>
            </a:r>
            <a:r>
              <a:rPr lang="ru-RU" sz="1500" b="1" dirty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Calibri" panose="020F0502020204030204" pitchFamily="34" charset="0"/>
              </a:rPr>
              <a:t>она должна прежде узнать его тоже во всех отношениях» </a:t>
            </a:r>
            <a:endParaRPr lang="ru-RU" sz="1500" b="1" dirty="0" smtClean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r">
              <a:lnSpc>
                <a:spcPct val="115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sz="15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Calibri" panose="020F0502020204030204" pitchFamily="34" charset="0"/>
              </a:rPr>
              <a:t>К</a:t>
            </a:r>
            <a:r>
              <a:rPr lang="ru-RU" sz="1500" b="1" dirty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sz="15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Calibri" panose="020F0502020204030204" pitchFamily="34" charset="0"/>
              </a:rPr>
              <a:t>Ушинский</a:t>
            </a:r>
            <a:endParaRPr lang="ru-RU" sz="1500" b="1" dirty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9682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9268" y="-69327"/>
            <a:ext cx="92890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271" r="10061"/>
          <a:stretch/>
        </p:blipFill>
        <p:spPr>
          <a:xfrm>
            <a:off x="-55764" y="908720"/>
            <a:ext cx="1691680" cy="18749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5325" y="1609222"/>
            <a:ext cx="6979651" cy="4653101"/>
          </a:xfrm>
          <a:prstGeom prst="rect">
            <a:avLst/>
          </a:prstGeom>
        </p:spPr>
      </p:pic>
      <p:sp>
        <p:nvSpPr>
          <p:cNvPr id="6" name="Выноска со стрелкой вниз 5"/>
          <p:cNvSpPr/>
          <p:nvPr/>
        </p:nvSpPr>
        <p:spPr>
          <a:xfrm>
            <a:off x="107504" y="36686"/>
            <a:ext cx="8928992" cy="1808138"/>
          </a:xfrm>
          <a:prstGeom prst="downArrowCallout">
            <a:avLst>
              <a:gd name="adj1" fmla="val 9400"/>
              <a:gd name="adj2" fmla="val 17694"/>
              <a:gd name="adj3" fmla="val 25000"/>
              <a:gd name="adj4" fmla="val 64977"/>
            </a:avLst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2700000" scaled="1"/>
            <a:tileRect/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Monotype Corsiva" panose="03010101010201010101" pitchFamily="66" charset="0"/>
              </a:rPr>
              <a:t>Каждая победа – это заслуга не только одного человека, </a:t>
            </a:r>
          </a:p>
          <a:p>
            <a:pPr algn="ctr"/>
            <a:r>
              <a:rPr lang="ru-RU" sz="2000" b="1" dirty="0" smtClean="0">
                <a:latin typeface="Monotype Corsiva" panose="03010101010201010101" pitchFamily="66" charset="0"/>
              </a:rPr>
              <a:t>это как в словах 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Публилия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Сира </a:t>
            </a:r>
            <a:r>
              <a:rPr lang="ru-RU" sz="2000" b="1" dirty="0" smtClean="0">
                <a:latin typeface="Monotype Corsiva" panose="03010101010201010101" pitchFamily="66" charset="0"/>
              </a:rPr>
              <a:t>– «Где </a:t>
            </a:r>
            <a:r>
              <a:rPr lang="ru-RU" sz="2000" b="1" dirty="0">
                <a:latin typeface="Monotype Corsiva" panose="03010101010201010101" pitchFamily="66" charset="0"/>
              </a:rPr>
              <a:t>единение, там и </a:t>
            </a:r>
            <a:r>
              <a:rPr lang="ru-RU" sz="2000" b="1" dirty="0" smtClean="0">
                <a:latin typeface="Monotype Corsiva" panose="03010101010201010101" pitchFamily="66" charset="0"/>
              </a:rPr>
              <a:t>победа».</a:t>
            </a:r>
          </a:p>
          <a:p>
            <a:pPr algn="ctr"/>
            <a:r>
              <a:rPr lang="ru-RU" sz="2000" b="1" dirty="0" smtClean="0">
                <a:latin typeface="Monotype Corsiva" panose="03010101010201010101" pitchFamily="66" charset="0"/>
              </a:rPr>
              <a:t>Спасибо администрации колледжа и моему любимому педагогическому коллективу  </a:t>
            </a:r>
          </a:p>
          <a:p>
            <a:pPr algn="ctr"/>
            <a:r>
              <a:rPr lang="ru-RU" sz="2000" b="1" dirty="0" smtClean="0">
                <a:latin typeface="Monotype Corsiva" panose="03010101010201010101" pitchFamily="66" charset="0"/>
              </a:rPr>
              <a:t>за  помощь и поддержку!</a:t>
            </a:r>
            <a:endParaRPr lang="ru-RU" sz="2000" b="1" dirty="0"/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899592" y="5445224"/>
            <a:ext cx="8136904" cy="1343449"/>
          </a:xfrm>
          <a:prstGeom prst="horizontalScroll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27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indent="571500" algn="r"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«Не тот учитель, кто получает воспитание и образование учителя, а тот, у кого есть внутренняя уверенность в том, что он есть, должен быть и не может быть иным. </a:t>
            </a:r>
            <a:r>
              <a:rPr lang="ru-RU" sz="1400" b="1" i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Calibri" panose="020F0502020204030204" pitchFamily="34" charset="0"/>
              </a:rPr>
              <a:t>Эта </a:t>
            </a:r>
            <a:r>
              <a:rPr lang="ru-RU" sz="1400" b="1" i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Calibri" panose="020F0502020204030204" pitchFamily="34" charset="0"/>
              </a:rPr>
              <a:t>уверенность встречается редко и может быть доказана только жертвами, которые человек приносит своему призванию» </a:t>
            </a:r>
            <a:endParaRPr lang="ru-RU" sz="1400" b="1" dirty="0">
              <a:latin typeface="Monotype Corsiva" panose="03010101010201010101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571500" algn="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Л. Толстой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6015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885384"/>
          </a:xfrm>
          <a:prstGeom prst="rect">
            <a:avLst/>
          </a:prstGeom>
        </p:spPr>
      </p:pic>
      <p:pic>
        <p:nvPicPr>
          <p:cNvPr id="5" name="Picture 6" descr="E:\фотоальбом\КОЛЛЕДЖ\ЦМК\ФОТО Общая+ЦМК сентябрь 2011г\IMG_512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225" t="11388" r="41682" b="54942"/>
          <a:stretch/>
        </p:blipFill>
        <p:spPr bwMode="auto">
          <a:xfrm>
            <a:off x="393027" y="757967"/>
            <a:ext cx="2951485" cy="406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Вертикальный свиток 8"/>
          <p:cNvSpPr/>
          <p:nvPr/>
        </p:nvSpPr>
        <p:spPr>
          <a:xfrm>
            <a:off x="3737539" y="460852"/>
            <a:ext cx="4824536" cy="4102162"/>
          </a:xfrm>
          <a:prstGeom prst="verticalScroll">
            <a:avLst/>
          </a:prstGeom>
          <a:gradFill flip="none" rotWithShape="1">
            <a:gsLst>
              <a:gs pos="0">
                <a:schemeClr val="accent4">
                  <a:tint val="50000"/>
                  <a:satMod val="300000"/>
                </a:schemeClr>
              </a:gs>
              <a:gs pos="35000">
                <a:schemeClr val="accent4">
                  <a:tint val="37000"/>
                  <a:satMod val="30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  <a:lin ang="0" scaled="1"/>
            <a:tileRect/>
          </a:gradFill>
          <a:scene3d>
            <a:camera prst="perspectiveAbove"/>
            <a:lightRig rig="threePt" dir="t"/>
          </a:scene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sz="20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Если учитель имеет только любовь к делу, он будет хороший учитель. </a:t>
            </a:r>
            <a:endParaRPr lang="ru-RU" sz="2000" b="1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algn="r"/>
            <a:r>
              <a:rPr lang="ru-RU" sz="20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Если </a:t>
            </a:r>
            <a:r>
              <a:rPr lang="ru-RU" sz="20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учитель имеет только любовь к ученику, как отец, мать, - он будет лучше того учителя, который прочел все книги, но не имеет любви </a:t>
            </a:r>
            <a:r>
              <a:rPr lang="ru-RU" sz="20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ни</a:t>
            </a:r>
          </a:p>
          <a:p>
            <a:pPr algn="r"/>
            <a:r>
              <a:rPr lang="ru-RU" sz="20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к делу, ни к ученикам. </a:t>
            </a:r>
            <a:endParaRPr lang="ru-RU" sz="2000" b="1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algn="r"/>
            <a:r>
              <a:rPr lang="ru-RU" sz="20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Если </a:t>
            </a:r>
            <a:r>
              <a:rPr lang="ru-RU" sz="20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учитель соединяет в себе  любовь к делу и к ученикам, он - совершенный </a:t>
            </a:r>
            <a:r>
              <a:rPr lang="ru-RU" sz="20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учитель </a:t>
            </a:r>
          </a:p>
          <a:p>
            <a:pPr algn="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 Николаевич Толстой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Вертикальный свиток 9"/>
          <p:cNvSpPr/>
          <p:nvPr/>
        </p:nvSpPr>
        <p:spPr>
          <a:xfrm>
            <a:off x="2051720" y="4884807"/>
            <a:ext cx="7092280" cy="1800201"/>
          </a:xfrm>
          <a:prstGeom prst="verticalScroll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solidFill>
              <a:srgbClr val="99FFCC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dirty="0">
                <a:latin typeface="Monotype Corsiva" panose="03010101010201010101" pitchFamily="66" charset="0"/>
                <a:ea typeface="Calibri" panose="020F0502020204030204" pitchFamily="34" charset="0"/>
              </a:rPr>
              <a:t>И воистину, счастлив, тот преподаватель, который оставит вечный след в памяти и жизни студента. «Человек рождается на свет не для того, чтобы бесследно исчезнуть никому не известной пылинкой. </a:t>
            </a:r>
            <a:endParaRPr lang="ru-RU" b="1" dirty="0" smtClean="0">
              <a:latin typeface="Monotype Corsiva" panose="03010101010201010101" pitchFamily="66" charset="0"/>
              <a:ea typeface="Calibri" panose="020F0502020204030204" pitchFamily="34" charset="0"/>
            </a:endParaRPr>
          </a:p>
          <a:p>
            <a:pPr algn="r"/>
            <a:r>
              <a:rPr lang="ru-RU" b="1" dirty="0" smtClean="0">
                <a:latin typeface="Monotype Corsiva" panose="03010101010201010101" pitchFamily="66" charset="0"/>
                <a:ea typeface="Calibri" panose="020F0502020204030204" pitchFamily="34" charset="0"/>
              </a:rPr>
              <a:t>Человек </a:t>
            </a:r>
            <a:r>
              <a:rPr lang="ru-RU" b="1" dirty="0">
                <a:latin typeface="Monotype Corsiva" panose="03010101010201010101" pitchFamily="66" charset="0"/>
                <a:ea typeface="Calibri" panose="020F0502020204030204" pitchFamily="34" charset="0"/>
              </a:rPr>
              <a:t>рождается для того, чтобы оставить после себя след вечный</a:t>
            </a:r>
            <a:r>
              <a:rPr lang="ru-RU" b="1" dirty="0" smtClean="0">
                <a:latin typeface="Monotype Corsiva" panose="03010101010201010101" pitchFamily="66" charset="0"/>
                <a:ea typeface="Calibri" panose="020F0502020204030204" pitchFamily="34" charset="0"/>
              </a:rPr>
              <a:t>» </a:t>
            </a:r>
          </a:p>
          <a:p>
            <a:pPr algn="r"/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В.А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Сухомлинский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276186"/>
            <a:ext cx="6245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Хочу закончить свое портфолио цитатами великих людей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8381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54520"/>
            <a:ext cx="9180512" cy="6912520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2700000" scaled="0"/>
          </a:gradFill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621229535"/>
              </p:ext>
            </p:extLst>
          </p:nvPr>
        </p:nvGraphicFramePr>
        <p:xfrm>
          <a:off x="161737" y="764704"/>
          <a:ext cx="4122231" cy="5968841"/>
        </p:xfrm>
        <a:graphic>
          <a:graphicData uri="http://schemas.openxmlformats.org/presentationml/2006/ole">
            <p:oleObj spid="_x0000_s3146" name="Документ" r:id="rId4" imgW="6762734" imgH="9790878" progId="Word.Document.12">
              <p:embed/>
            </p:oleObj>
          </a:graphicData>
        </a:graphic>
      </p:graphicFrame>
      <p:sp>
        <p:nvSpPr>
          <p:cNvPr id="6" name="Выноска со стрелкой вниз 5"/>
          <p:cNvSpPr/>
          <p:nvPr/>
        </p:nvSpPr>
        <p:spPr>
          <a:xfrm>
            <a:off x="0" y="84653"/>
            <a:ext cx="8964488" cy="801529"/>
          </a:xfrm>
          <a:prstGeom prst="downArrowCallout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0"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КВАЛИФИКАЦИОННАЯ  КАТЕГОРИЯ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8" name="Вертикальный свиток 7"/>
          <p:cNvSpPr/>
          <p:nvPr/>
        </p:nvSpPr>
        <p:spPr>
          <a:xfrm>
            <a:off x="4860032" y="3645024"/>
            <a:ext cx="4248472" cy="2893988"/>
          </a:xfrm>
          <a:prstGeom prst="verticalScroll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6200000" scaled="0"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sz="2400" b="1" dirty="0" smtClean="0">
                <a:solidFill>
                  <a:schemeClr val="tx1"/>
                </a:solidFill>
                <a:latin typeface="Monotype Corsiva" pitchFamily="66" charset="0"/>
              </a:rPr>
              <a:t>«Учитесь </a:t>
            </a:r>
            <a:r>
              <a:rPr lang="ru-RU" sz="2400" b="1" dirty="0">
                <a:solidFill>
                  <a:schemeClr val="tx1"/>
                </a:solidFill>
                <a:latin typeface="Monotype Corsiva" pitchFamily="66" charset="0"/>
              </a:rPr>
              <a:t>так, словно вы постоянно ощущаете нехватку своих знаний, </a:t>
            </a:r>
            <a:endParaRPr lang="ru-RU" sz="2400" b="1" dirty="0" smtClean="0">
              <a:solidFill>
                <a:schemeClr val="tx1"/>
              </a:solidFill>
              <a:latin typeface="Monotype Corsiva" pitchFamily="66" charset="0"/>
            </a:endParaRPr>
          </a:p>
          <a:p>
            <a:pPr algn="r"/>
            <a:r>
              <a:rPr lang="ru-RU" sz="2400" b="1" dirty="0" smtClean="0">
                <a:solidFill>
                  <a:schemeClr val="tx1"/>
                </a:solidFill>
                <a:latin typeface="Monotype Corsiva" pitchFamily="66" charset="0"/>
              </a:rPr>
              <a:t>и </a:t>
            </a:r>
            <a:r>
              <a:rPr lang="ru-RU" sz="2400" b="1" dirty="0">
                <a:solidFill>
                  <a:schemeClr val="tx1"/>
                </a:solidFill>
                <a:latin typeface="Monotype Corsiva" pitchFamily="66" charset="0"/>
              </a:rPr>
              <a:t>так, словно вы постоянно боитесь растерять свои </a:t>
            </a:r>
            <a:r>
              <a:rPr lang="ru-RU" sz="2400" b="1" dirty="0" smtClean="0">
                <a:solidFill>
                  <a:schemeClr val="tx1"/>
                </a:solidFill>
                <a:latin typeface="Monotype Corsiva" pitchFamily="66" charset="0"/>
              </a:rPr>
              <a:t>знания» </a:t>
            </a:r>
            <a:endParaRPr lang="ru-RU" sz="2400" b="1" dirty="0">
              <a:solidFill>
                <a:schemeClr val="tx1"/>
              </a:solidFill>
              <a:latin typeface="Monotype Corsiva" pitchFamily="66" charset="0"/>
            </a:endParaRPr>
          </a:p>
          <a:p>
            <a:pPr algn="r"/>
            <a:r>
              <a:rPr lang="ru-RU" sz="2400" b="1" dirty="0" smtClean="0">
                <a:solidFill>
                  <a:schemeClr val="tx1"/>
                </a:solidFill>
                <a:latin typeface="Monotype Corsiva" pitchFamily="66" charset="0"/>
              </a:rPr>
              <a:t>Конфуций</a:t>
            </a:r>
            <a:endParaRPr lang="ru-RU" sz="24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860032" y="980728"/>
            <a:ext cx="3960440" cy="2088232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 – 29 лет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 стаж – 8 лет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Кировском медицинском колледже – с 2005 года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Высшая квалификационная категория – с 2008 года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8653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31840" y="286078"/>
            <a:ext cx="5760640" cy="430887"/>
          </a:xfrm>
          <a:prstGeom prst="rect">
            <a:avLst/>
          </a:prstGeom>
          <a:solidFill>
            <a:srgbClr val="FF0000"/>
          </a:solidFill>
          <a:ln>
            <a:solidFill>
              <a:srgbClr val="FF66FF"/>
            </a:solidFill>
          </a:ln>
          <a:effectLst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МОЯ ПЕДАГОГИЧЕСКАЯ КОНЦЕПЦИЯ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Прямая соединительная линия 5"/>
          <p:cNvCxnSpPr>
            <a:endCxn id="4" idx="1"/>
          </p:cNvCxnSpPr>
          <p:nvPr/>
        </p:nvCxnSpPr>
        <p:spPr>
          <a:xfrm flipV="1">
            <a:off x="2987824" y="452803"/>
            <a:ext cx="144016" cy="487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251520" y="3429000"/>
            <a:ext cx="5472608" cy="2736304"/>
          </a:xfrm>
          <a:prstGeom prst="roundRect">
            <a:avLst/>
          </a:prstGeom>
          <a:solidFill>
            <a:srgbClr val="00CCFF"/>
          </a:solidFill>
          <a:ln>
            <a:solidFill>
              <a:srgbClr val="0066FF"/>
            </a:solidFill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Главными задачами моей педагогической деятельности являются: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индивидуальных склонностей и творческих способностей студентов; повышение познавательной их мыслительной деятельности; формирование у учащихся навыков применения полученных знаний и практического опыта в различных направлениях профессиональной деятельности медицинской сестры, фельдшера, акушерки; формирование конкурентоспособного специалиста в соответствии с требованиями современного рынка  труда и работодателей.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987824" y="535209"/>
            <a:ext cx="0" cy="4920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5916232" y="2793008"/>
            <a:ext cx="0" cy="34796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F:\Аттестация 2013г высшая\фото для портфолио\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2853287" cy="213996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2196254" y="1687406"/>
            <a:ext cx="6696744" cy="1105602"/>
          </a:xfrm>
          <a:prstGeom prst="roundRect">
            <a:avLst/>
          </a:prstGeom>
          <a:solidFill>
            <a:srgbClr val="00CCFF"/>
          </a:solidFill>
          <a:ln>
            <a:solidFill>
              <a:srgbClr val="0066FF"/>
            </a:solidFill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Моя главная цель обучения: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личности студента средствами обучения, воспитания, повышения качества знаний путем возрастания интереса к предметам, их подготовки к продолжению обучения и к самореализации в современном обществе.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2555776" y="3105259"/>
            <a:ext cx="3384376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2555776" y="3140968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Вертикальный свиток 21"/>
          <p:cNvSpPr/>
          <p:nvPr/>
        </p:nvSpPr>
        <p:spPr>
          <a:xfrm>
            <a:off x="5796136" y="3645024"/>
            <a:ext cx="3379964" cy="2880320"/>
          </a:xfrm>
          <a:prstGeom prst="verticalScroll">
            <a:avLst/>
          </a:prstGeom>
          <a:gradFill flip="none" rotWithShape="1">
            <a:gsLst>
              <a:gs pos="0">
                <a:srgbClr val="FF66FF">
                  <a:shade val="30000"/>
                  <a:satMod val="115000"/>
                </a:srgbClr>
              </a:gs>
              <a:gs pos="50000">
                <a:srgbClr val="FF66FF">
                  <a:shade val="67500"/>
                  <a:satMod val="115000"/>
                </a:srgbClr>
              </a:gs>
              <a:gs pos="100000">
                <a:srgbClr val="FF66FF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>
            <a:glow rad="101600">
              <a:schemeClr val="accent2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000" b="1" dirty="0">
                <a:solidFill>
                  <a:schemeClr val="tx1"/>
                </a:solidFill>
                <a:latin typeface="Monotype Corsiva" pitchFamily="66" charset="0"/>
              </a:rPr>
              <a:t>«Воспитание и образование нераздельны. </a:t>
            </a:r>
            <a:endParaRPr lang="ru-RU" sz="2000" b="1" dirty="0" smtClean="0">
              <a:solidFill>
                <a:schemeClr val="tx1"/>
              </a:solidFill>
              <a:latin typeface="Monotype Corsiva" pitchFamily="66" charset="0"/>
            </a:endParaRPr>
          </a:p>
          <a:p>
            <a:pPr algn="r"/>
            <a:r>
              <a:rPr lang="ru-RU" sz="2000" b="1" dirty="0" smtClean="0">
                <a:solidFill>
                  <a:schemeClr val="tx1"/>
                </a:solidFill>
                <a:latin typeface="Monotype Corsiva" pitchFamily="66" charset="0"/>
              </a:rPr>
              <a:t>Нельзя </a:t>
            </a:r>
            <a:r>
              <a:rPr lang="ru-RU" sz="2000" b="1" dirty="0">
                <a:solidFill>
                  <a:schemeClr val="tx1"/>
                </a:solidFill>
                <a:latin typeface="Monotype Corsiva" pitchFamily="66" charset="0"/>
              </a:rPr>
              <a:t>воспитывать, не передавая знания, всякое же знание действует </a:t>
            </a:r>
            <a:r>
              <a:rPr lang="ru-RU" sz="2000" b="1" dirty="0" err="1">
                <a:solidFill>
                  <a:schemeClr val="tx1"/>
                </a:solidFill>
                <a:latin typeface="Monotype Corsiva" pitchFamily="66" charset="0"/>
              </a:rPr>
              <a:t>воспитательно</a:t>
            </a:r>
            <a:r>
              <a:rPr lang="ru-RU" sz="2000" b="1" dirty="0">
                <a:solidFill>
                  <a:schemeClr val="tx1"/>
                </a:solidFill>
                <a:latin typeface="Monotype Corsiva" pitchFamily="66" charset="0"/>
              </a:rPr>
              <a:t>» </a:t>
            </a:r>
            <a:endParaRPr lang="ru-RU" sz="2000" b="1" dirty="0" smtClean="0">
              <a:solidFill>
                <a:schemeClr val="tx1"/>
              </a:solidFill>
              <a:latin typeface="Monotype Corsiva" pitchFamily="66" charset="0"/>
            </a:endParaRPr>
          </a:p>
          <a:p>
            <a:pPr algn="r"/>
            <a:r>
              <a:rPr lang="ru-RU" sz="2000" b="1" dirty="0" smtClean="0">
                <a:solidFill>
                  <a:schemeClr val="tx1"/>
                </a:solidFill>
                <a:latin typeface="Monotype Corsiva" pitchFamily="66" charset="0"/>
              </a:rPr>
              <a:t>Л</a:t>
            </a:r>
            <a:r>
              <a:rPr lang="ru-RU" sz="2000" b="1" dirty="0">
                <a:solidFill>
                  <a:schemeClr val="tx1"/>
                </a:solidFill>
                <a:latin typeface="Monotype Corsiva" pitchFamily="66" charset="0"/>
              </a:rPr>
              <a:t>. Н. </a:t>
            </a:r>
            <a:r>
              <a:rPr lang="ru-RU" sz="2000" b="1" dirty="0" smtClean="0">
                <a:solidFill>
                  <a:schemeClr val="tx1"/>
                </a:solidFill>
                <a:latin typeface="Monotype Corsiva" pitchFamily="66" charset="0"/>
              </a:rPr>
              <a:t>Толстой</a:t>
            </a:r>
            <a:endParaRPr lang="ru-RU" sz="20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987824" y="1027254"/>
            <a:ext cx="2304256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292080" y="1027254"/>
            <a:ext cx="0" cy="6601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7236296" y="716965"/>
            <a:ext cx="0" cy="31028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7236296" y="1027254"/>
            <a:ext cx="72008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7956376" y="1027254"/>
            <a:ext cx="0" cy="66015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7956376" y="2793008"/>
            <a:ext cx="0" cy="8520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5796136" y="716965"/>
            <a:ext cx="0" cy="97044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9086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5705" y="27363"/>
            <a:ext cx="9108504" cy="6763656"/>
          </a:xfrm>
          <a:prstGeom prst="rect">
            <a:avLst/>
          </a:prstGeom>
        </p:spPr>
      </p:pic>
      <p:pic>
        <p:nvPicPr>
          <p:cNvPr id="4098" name="Picture 2" descr="F:\на_гранд_Прав-ва_Патрушева_В.А._2012-2013_уч.г\Все документы (дипломы-грамоты)\дипломы грамоты\2009-2010\С-Пет Лучшая исслед работа 28-30 сентября 2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015" y="908720"/>
            <a:ext cx="4045937" cy="56460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 со стрелкой вниз 3"/>
          <p:cNvSpPr/>
          <p:nvPr/>
        </p:nvSpPr>
        <p:spPr>
          <a:xfrm>
            <a:off x="107504" y="107191"/>
            <a:ext cx="8842086" cy="801529"/>
          </a:xfrm>
          <a:prstGeom prst="downArrowCallout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МОИ  ДОСТИЖЕНИЯ </a:t>
            </a:r>
            <a:endParaRPr lang="ru-RU" sz="2800" b="1" dirty="0">
              <a:solidFill>
                <a:srgbClr val="000099"/>
              </a:solidFill>
            </a:endParaRPr>
          </a:p>
        </p:txBody>
      </p:sp>
      <p:sp>
        <p:nvSpPr>
          <p:cNvPr id="3" name="Загнутый угол 2"/>
          <p:cNvSpPr/>
          <p:nvPr/>
        </p:nvSpPr>
        <p:spPr>
          <a:xfrm>
            <a:off x="4788024" y="980726"/>
            <a:ext cx="4032448" cy="5688000"/>
          </a:xfrm>
          <a:prstGeom prst="foldedCorner">
            <a:avLst>
              <a:gd name="adj" fmla="val 36824"/>
            </a:avLst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ln>
            <a:solidFill>
              <a:srgbClr val="FF66FF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2813" fontAlgn="base">
              <a:spcBef>
                <a:spcPct val="0"/>
              </a:spcBef>
              <a:spcAft>
                <a:spcPct val="0"/>
              </a:spcAft>
              <a:tabLst>
                <a:tab pos="1331913" algn="l"/>
                <a:tab pos="1728788" algn="ctr"/>
              </a:tabLst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defTabSz="912813" fontAlgn="base">
              <a:spcBef>
                <a:spcPct val="0"/>
              </a:spcBef>
              <a:spcAft>
                <a:spcPct val="0"/>
              </a:spcAft>
              <a:tabLst>
                <a:tab pos="1331913" algn="l"/>
                <a:tab pos="1728788" algn="ctr"/>
              </a:tabLst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ГРАМОТА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lvl="0" algn="ctr" defTabSz="912813" fontAlgn="base">
              <a:spcBef>
                <a:spcPct val="0"/>
              </a:spcBef>
              <a:spcAft>
                <a:spcPct val="0"/>
              </a:spcAft>
              <a:tabLst>
                <a:tab pos="1331913" algn="l"/>
                <a:tab pos="1728788" algn="ctr"/>
              </a:tabLst>
            </a:pPr>
            <a:endParaRPr lang="ru-RU" sz="900" b="1" dirty="0">
              <a:latin typeface="Times New Roman" pitchFamily="18" charset="0"/>
              <a:cs typeface="Times New Roman" pitchFamily="18" charset="0"/>
            </a:endParaRPr>
          </a:p>
          <a:p>
            <a:pPr lvl="0" algn="ctr" defTabSz="912813" fontAlgn="base">
              <a:spcBef>
                <a:spcPct val="0"/>
              </a:spcBef>
              <a:spcAft>
                <a:spcPct val="0"/>
              </a:spcAft>
              <a:tabLst>
                <a:tab pos="1331913" algn="l"/>
                <a:tab pos="1728788" algn="ctr"/>
              </a:tabLst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номинации </a:t>
            </a:r>
          </a:p>
          <a:p>
            <a:pPr lvl="0" algn="ctr" defTabSz="912813" fontAlgn="base">
              <a:spcBef>
                <a:spcPct val="0"/>
              </a:spcBef>
              <a:spcAft>
                <a:spcPct val="0"/>
              </a:spcAft>
              <a:tabLst>
                <a:tab pos="1331913" algn="l"/>
                <a:tab pos="1728788" algn="ctr"/>
              </a:tabLst>
            </a:pPr>
            <a:r>
              <a:rPr lang="ru-RU" sz="2800" b="1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«Лучшая </a:t>
            </a:r>
          </a:p>
          <a:p>
            <a:pPr lvl="0" algn="ctr" defTabSz="912813" fontAlgn="base">
              <a:spcBef>
                <a:spcPct val="0"/>
              </a:spcBef>
              <a:spcAft>
                <a:spcPct val="0"/>
              </a:spcAft>
              <a:tabLst>
                <a:tab pos="1331913" algn="l"/>
                <a:tab pos="1728788" algn="ctr"/>
              </a:tabLst>
            </a:pPr>
            <a:r>
              <a:rPr lang="ru-RU" sz="2800" b="1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исследовательская работа»</a:t>
            </a:r>
            <a:endParaRPr lang="ru-RU" sz="2800" dirty="0">
              <a:solidFill>
                <a:schemeClr val="tx1"/>
              </a:solidFill>
              <a:latin typeface="Monotype Corsiva" pitchFamily="66" charset="0"/>
              <a:cs typeface="Times New Roman" pitchFamily="18" charset="0"/>
            </a:endParaRPr>
          </a:p>
          <a:p>
            <a:pPr lvl="0" algn="ctr" defTabSz="912813" fontAlgn="base">
              <a:spcBef>
                <a:spcPct val="0"/>
              </a:spcBef>
              <a:spcAft>
                <a:spcPct val="0"/>
              </a:spcAft>
              <a:tabLst>
                <a:tab pos="1331913" algn="l"/>
                <a:tab pos="1728788" algn="ctr"/>
              </a:tabLst>
            </a:pPr>
            <a:endParaRPr lang="ru-RU" sz="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defTabSz="912813" fontAlgn="base">
              <a:spcBef>
                <a:spcPct val="0"/>
              </a:spcBef>
              <a:spcAft>
                <a:spcPct val="0"/>
              </a:spcAft>
              <a:tabLst>
                <a:tab pos="1331913" algn="l"/>
                <a:tab pos="1728788" algn="ctr"/>
              </a:tabLst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РАМКАХ </a:t>
            </a:r>
          </a:p>
          <a:p>
            <a:pPr lvl="0" algn="ctr" defTabSz="912813" fontAlgn="base">
              <a:spcBef>
                <a:spcPct val="0"/>
              </a:spcBef>
              <a:spcAft>
                <a:spcPct val="0"/>
              </a:spcAft>
              <a:tabLst>
                <a:tab pos="1331913" algn="l"/>
                <a:tab pos="1728788" algn="ctr"/>
              </a:tabLst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МЕЖДУНАРОДНОГО КОНГРЕССА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 algn="ctr" defTabSz="912813" fontAlgn="base">
              <a:spcBef>
                <a:spcPct val="0"/>
              </a:spcBef>
              <a:spcAft>
                <a:spcPct val="0"/>
              </a:spcAft>
              <a:tabLst>
                <a:tab pos="1331913" algn="l"/>
                <a:tab pos="1728788" algn="ctr"/>
              </a:tabLst>
            </a:pPr>
            <a:endParaRPr lang="ru-RU" sz="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defTabSz="912813" fontAlgn="base">
              <a:spcBef>
                <a:spcPct val="0"/>
              </a:spcBef>
              <a:spcAft>
                <a:spcPct val="0"/>
              </a:spcAft>
              <a:tabLst>
                <a:tab pos="1331913" algn="l"/>
                <a:tab pos="1728788" algn="ctr"/>
              </a:tabLst>
            </a:pPr>
            <a:r>
              <a: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«МЕДИКО-СОЦИАЛЬНОЕ ЗНАЧЕНИЕ РАЗВИТИЯ </a:t>
            </a:r>
            <a:endParaRPr lang="ru-RU" sz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defTabSz="912813" fontAlgn="base">
              <a:spcBef>
                <a:spcPct val="0"/>
              </a:spcBef>
              <a:spcAft>
                <a:spcPct val="0"/>
              </a:spcAft>
              <a:tabLst>
                <a:tab pos="1331913" algn="l"/>
                <a:tab pos="1728788" algn="ctr"/>
              </a:tabLst>
            </a:pPr>
            <a:r>
              <a: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СЕСТРИНСКОГО ДЕЛА. ПРОБЛЕМЫ И ПЕРСПЕКТИВЫ»</a:t>
            </a:r>
            <a:endParaRPr lang="ru-RU" sz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defTabSz="912813" fontAlgn="base">
              <a:spcBef>
                <a:spcPct val="0"/>
              </a:spcBef>
              <a:spcAft>
                <a:spcPct val="0"/>
              </a:spcAft>
              <a:tabLst>
                <a:tab pos="1331913" algn="l"/>
                <a:tab pos="1728788" algn="ctr"/>
              </a:tabLst>
            </a:pPr>
            <a:endParaRPr lang="ru-RU" sz="800" b="1" dirty="0">
              <a:latin typeface="Times New Roman" pitchFamily="18" charset="0"/>
              <a:cs typeface="Times New Roman" pitchFamily="18" charset="0"/>
            </a:endParaRPr>
          </a:p>
          <a:p>
            <a:pPr lvl="0" algn="ctr" defTabSz="912813" fontAlgn="base">
              <a:spcBef>
                <a:spcPct val="0"/>
              </a:spcBef>
              <a:spcAft>
                <a:spcPct val="0"/>
              </a:spcAft>
              <a:tabLst>
                <a:tab pos="1331913" algn="l"/>
                <a:tab pos="1728788" algn="ctr"/>
              </a:tabLst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28-30 сентября 2009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года 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defTabSz="912813" fontAlgn="base">
              <a:spcBef>
                <a:spcPct val="0"/>
              </a:spcBef>
              <a:spcAft>
                <a:spcPct val="0"/>
              </a:spcAft>
              <a:tabLst>
                <a:tab pos="1331913" algn="l"/>
                <a:tab pos="1728788" algn="ctr"/>
              </a:tabLst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С-Петербург</a:t>
            </a:r>
          </a:p>
          <a:p>
            <a:pPr lvl="0" algn="ctr" defTabSz="912813" fontAlgn="base">
              <a:spcBef>
                <a:spcPct val="0"/>
              </a:spcBef>
              <a:spcAft>
                <a:spcPct val="0"/>
              </a:spcAft>
              <a:tabLst>
                <a:tab pos="1331913" algn="l"/>
                <a:tab pos="1728788" algn="ctr"/>
              </a:tabLst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Горизонтальный свиток 1"/>
          <p:cNvSpPr/>
          <p:nvPr/>
        </p:nvSpPr>
        <p:spPr>
          <a:xfrm>
            <a:off x="3275856" y="5157192"/>
            <a:ext cx="3384376" cy="1152839"/>
          </a:xfrm>
          <a:prstGeom prst="horizontalScroll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i="1" dirty="0">
                <a:solidFill>
                  <a:schemeClr val="tx1"/>
                </a:solidFill>
                <a:latin typeface="Monotype Corsiva" panose="03010101010201010101" pitchFamily="66" charset="0"/>
              </a:rPr>
              <a:t>«Единственный путь, ведущий к знанию – это деятельность» </a:t>
            </a:r>
            <a:endParaRPr lang="ru-RU" b="1" dirty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algn="r"/>
            <a:r>
              <a:rPr lang="ru-RU" b="1" dirty="0">
                <a:solidFill>
                  <a:schemeClr val="tx1"/>
                </a:solidFill>
                <a:latin typeface="Monotype Corsiva" panose="03010101010201010101" pitchFamily="66" charset="0"/>
              </a:rPr>
              <a:t> Б. </a:t>
            </a:r>
            <a: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Шоу</a:t>
            </a:r>
            <a:endParaRPr lang="ru-RU" b="1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5626043" y="6142947"/>
            <a:ext cx="3444676" cy="648072"/>
          </a:xfrm>
          <a:prstGeom prst="horizontalScroll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i="1" dirty="0">
                <a:solidFill>
                  <a:schemeClr val="tx1"/>
                </a:solidFill>
                <a:latin typeface="Monotype Corsiva" panose="03010101010201010101" pitchFamily="66" charset="0"/>
              </a:rPr>
              <a:t>«Всякому по делам его воздастся...» </a:t>
            </a:r>
            <a:endParaRPr lang="ru-RU" b="1" dirty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algn="r"/>
            <a:r>
              <a:rPr lang="ru-RU" b="1" dirty="0">
                <a:solidFill>
                  <a:schemeClr val="tx1"/>
                </a:solidFill>
                <a:latin typeface="Monotype Corsiva" panose="03010101010201010101" pitchFamily="66" charset="0"/>
              </a:rPr>
              <a:t>Неизвестный автор</a:t>
            </a:r>
          </a:p>
        </p:txBody>
      </p:sp>
    </p:spTree>
    <p:extLst>
      <p:ext uri="{BB962C8B-B14F-4D97-AF65-F5344CB8AC3E}">
        <p14:creationId xmlns:p14="http://schemas.microsoft.com/office/powerpoint/2010/main" xmlns="" val="276791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65778"/>
            <a:ext cx="9108504" cy="67636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imag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836712"/>
            <a:ext cx="6350496" cy="45459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Выноска со стрелкой вниз 5"/>
          <p:cNvSpPr/>
          <p:nvPr/>
        </p:nvSpPr>
        <p:spPr>
          <a:xfrm>
            <a:off x="107504" y="107191"/>
            <a:ext cx="8842086" cy="801529"/>
          </a:xfrm>
          <a:prstGeom prst="downArrowCallout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МОИ  ДОСТИЖЕНИЯ </a:t>
            </a:r>
            <a:endParaRPr lang="ru-RU" sz="2800" b="1" dirty="0">
              <a:solidFill>
                <a:srgbClr val="000099"/>
              </a:solidFill>
            </a:endParaRPr>
          </a:p>
        </p:txBody>
      </p:sp>
      <p:sp>
        <p:nvSpPr>
          <p:cNvPr id="7" name="Загнутый угол 6"/>
          <p:cNvSpPr/>
          <p:nvPr/>
        </p:nvSpPr>
        <p:spPr>
          <a:xfrm>
            <a:off x="6084168" y="1052736"/>
            <a:ext cx="2952328" cy="5472608"/>
          </a:xfrm>
          <a:prstGeom prst="foldedCorner">
            <a:avLst>
              <a:gd name="adj" fmla="val 43421"/>
            </a:avLst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ln>
            <a:solidFill>
              <a:srgbClr val="FF66FF"/>
            </a:solidFill>
          </a:ln>
          <a:effectLst>
            <a:softEdge rad="317500"/>
          </a:effectLst>
          <a:scene3d>
            <a:camera prst="obliqueTopRigh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</a:p>
          <a:p>
            <a:pPr algn="ctr"/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Лауреата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Национальной премии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Элиты Российского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(ЭРО)</a:t>
            </a:r>
          </a:p>
          <a:p>
            <a:pPr algn="ctr"/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Победа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номинации «Авторские педагогические приемы, ориентированные на внедрение стандартов среднего профессионального образования третьего поколения» </a:t>
            </a:r>
            <a:endPara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 г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Москва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5013176"/>
            <a:ext cx="60876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Авторское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ПОСОБИЕ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преподавателей 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качества освоения основной профессиональной образовательной программы (ОПОП) Федерального государственного образовательного стандарта (ФГОС) среднего профессионального образования (СПО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5458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4349</TotalTime>
  <Words>3660</Words>
  <Application>Microsoft Office PowerPoint</Application>
  <PresentationFormat>Экран (4:3)</PresentationFormat>
  <Paragraphs>736</Paragraphs>
  <Slides>59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59</vt:i4>
      </vt:variant>
    </vt:vector>
  </HeadingPairs>
  <TitlesOfParts>
    <vt:vector size="62" baseType="lpstr">
      <vt:lpstr>Тема Office</vt:lpstr>
      <vt:lpstr>Документ</vt:lpstr>
      <vt:lpstr>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SamLab.ws</cp:lastModifiedBy>
  <cp:revision>177</cp:revision>
  <dcterms:created xsi:type="dcterms:W3CDTF">2013-09-21T07:25:41Z</dcterms:created>
  <dcterms:modified xsi:type="dcterms:W3CDTF">2013-10-07T08:09:37Z</dcterms:modified>
</cp:coreProperties>
</file>