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0" r:id="rId3"/>
    <p:sldId id="276" r:id="rId4"/>
    <p:sldId id="277" r:id="rId5"/>
    <p:sldId id="273" r:id="rId6"/>
    <p:sldId id="272" r:id="rId7"/>
    <p:sldId id="259" r:id="rId8"/>
    <p:sldId id="266" r:id="rId9"/>
    <p:sldId id="268" r:id="rId10"/>
    <p:sldId id="257" r:id="rId11"/>
    <p:sldId id="275" r:id="rId12"/>
    <p:sldId id="258" r:id="rId13"/>
    <p:sldId id="260" r:id="rId14"/>
    <p:sldId id="274" r:id="rId15"/>
    <p:sldId id="26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>
        <p:scale>
          <a:sx n="100" d="100"/>
          <a:sy n="100" d="100"/>
        </p:scale>
        <p:origin x="-3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AE966-F57E-4BB3-BCB1-537FFDB39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EDD7A-7438-418A-995D-CFD6F47DA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EDD7A-7438-418A-995D-CFD6F47DA4D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4099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4100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1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2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3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4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5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6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7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8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119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dt" sz="half" idx="2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4125" name="Rectangle 2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26B8AFA-26FC-488F-B17B-0FD2A6793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C0363-D614-4BC3-B95D-F94EA5BD7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FB6AC-60D2-4888-9B28-0CB7564FE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DBEA6-A168-40EB-ADE8-AF0E7610E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E2E99-2E5F-4EFF-BE03-4F71FD7C0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0D38E-4685-4502-8018-6F3FA870B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CCD1E-A47A-4621-9E49-32177F242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80285-70EC-4330-B982-1E0659A5D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0102F-77C3-4ADA-8E78-CF3E6DA3E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A65E3-C7DE-4927-BE3C-B38057330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E840F-CC38-4DAF-8AF8-B13EF704E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076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7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7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8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9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0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2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3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4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095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9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D7C7746C-5FF9-453D-B49B-1BD6FA2FD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mailto:mariyaprozorova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500174"/>
            <a:ext cx="8643997" cy="923330"/>
          </a:xfrm>
        </p:spPr>
        <p:txBody>
          <a:bodyPr/>
          <a:lstStyle/>
          <a:p>
            <a:pPr algn="ctr"/>
            <a:r>
              <a:rPr lang="ru-RU" sz="5400" b="1" dirty="0" smtClean="0"/>
              <a:t>ПОРТФОЛИО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3886200"/>
            <a:ext cx="6500858" cy="2471758"/>
          </a:xfrm>
        </p:spPr>
        <p:txBody>
          <a:bodyPr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МАРИЯ НИКОЛАЕВНА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ПРОЗОРОВА 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Педагог-психолог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Преподаватель психологии высшей квалификационной категории</a:t>
            </a:r>
          </a:p>
          <a:p>
            <a:pPr algn="ctr"/>
            <a:endParaRPr lang="ru-RU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5" name="Picture 1" descr="P1000135"/>
          <p:cNvPicPr>
            <a:picLocks noChangeAspect="1" noChangeArrowheads="1"/>
          </p:cNvPicPr>
          <p:nvPr/>
        </p:nvPicPr>
        <p:blipFill>
          <a:blip r:embed="rId3" cstate="print"/>
          <a:srcRect t="7549" r="3415"/>
          <a:stretch>
            <a:fillRect/>
          </a:stretch>
        </p:blipFill>
        <p:spPr bwMode="auto">
          <a:xfrm>
            <a:off x="285720" y="3714752"/>
            <a:ext cx="1870891" cy="2357430"/>
          </a:xfrm>
          <a:prstGeom prst="rect">
            <a:avLst/>
          </a:prstGeom>
          <a:noFill/>
          <a:ln w="57150">
            <a:solidFill>
              <a:srgbClr val="4F81BD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00034" y="285728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Кировское областное государственное бюджетное образовательное учреждение среднего профессионального образования «Кировский медицинский колледж»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ОРТФОЛИО ПРОЗОРОВА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1" y="0"/>
            <a:ext cx="835919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3571876"/>
            <a:ext cx="735811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Психологическая служба КМК</a:t>
            </a:r>
            <a:r>
              <a:rPr lang="ru-RU" sz="3600" dirty="0" smtClean="0">
                <a:ln w="12700">
                  <a:solidFill>
                    <a:srgbClr val="00B050"/>
                  </a:solidFill>
                </a:ln>
                <a:blipFill>
                  <a:blip r:embed="rId3"/>
                  <a:tile tx="0" ty="0" sx="100000" sy="100000" flip="none" algn="tl"/>
                </a:blipFill>
              </a:rPr>
              <a:t/>
            </a:r>
            <a:br>
              <a:rPr lang="ru-RU" sz="3600" dirty="0" smtClean="0">
                <a:ln w="12700">
                  <a:solidFill>
                    <a:srgbClr val="00B050"/>
                  </a:solidFill>
                </a:ln>
                <a:blipFill>
                  <a:blip r:embed="rId3"/>
                  <a:tile tx="0" ty="0" sx="100000" sy="100000" flip="none" algn="tl"/>
                </a:blipFill>
              </a:rPr>
            </a:br>
            <a:endParaRPr lang="ru-RU" sz="3600" dirty="0">
              <a:ln w="12700">
                <a:solidFill>
                  <a:srgbClr val="00B05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471470"/>
          </a:xfrm>
        </p:spPr>
        <p:txBody>
          <a:bodyPr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Зачем идти к психологу?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3163" y="1428736"/>
            <a:ext cx="4827597" cy="4667264"/>
          </a:xfrm>
        </p:spPr>
        <p:txBody>
          <a:bodyPr/>
          <a:lstStyle/>
          <a:p>
            <a:pPr marL="0" indent="450850" algn="just"/>
            <a:r>
              <a:rPr lang="ru-RU" sz="2800" dirty="0" smtClean="0">
                <a:latin typeface="+mj-lt"/>
              </a:rPr>
              <a:t>В жизни бывают такие ситуации, когда нам кажется, что мы в тупике. Психолог дает «толчок» в направлении решения вашей проблемы. Он не советчик и не учитель, скорее проводник, которого нанимает путешественник, чтобы пройти сложный участок своего пути.</a:t>
            </a:r>
            <a:endParaRPr lang="ru-RU" dirty="0" smtClean="0">
              <a:latin typeface="+mj-lt"/>
            </a:endParaRPr>
          </a:p>
          <a:p>
            <a:endParaRPr lang="ru-RU" dirty="0"/>
          </a:p>
        </p:txBody>
      </p:sp>
      <p:pic>
        <p:nvPicPr>
          <p:cNvPr id="1026" name="Picture 2" descr="C:\123\Мои рисунки\психология стресса\spec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785926"/>
            <a:ext cx="2738440" cy="415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85729"/>
            <a:ext cx="8001056" cy="857255"/>
          </a:xfrm>
        </p:spPr>
        <p:txBody>
          <a:bodyPr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задачи психологической службы колледжа: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857224" y="1357298"/>
            <a:ext cx="8072494" cy="5500702"/>
          </a:xfrm>
        </p:spPr>
        <p:txBody>
          <a:bodyPr/>
          <a:lstStyle/>
          <a:p>
            <a:pPr lvl="0" algn="just">
              <a:spcBef>
                <a:spcPts val="0"/>
              </a:spcBef>
            </a:pPr>
            <a:r>
              <a:rPr lang="ru-RU" sz="2000" b="1" dirty="0" smtClean="0">
                <a:latin typeface="+mj-lt"/>
              </a:rPr>
              <a:t>повышение эффективности и деятельности  психологической службы;</a:t>
            </a:r>
          </a:p>
          <a:p>
            <a:pPr lvl="0" algn="just">
              <a:spcBef>
                <a:spcPts val="0"/>
              </a:spcBef>
            </a:pPr>
            <a:r>
              <a:rPr lang="ru-RU" sz="2000" b="1" dirty="0" smtClean="0">
                <a:latin typeface="+mj-lt"/>
              </a:rPr>
              <a:t>изучение психолого-педагогических особенностей обучающихся, выявление их интересов и потребностей, трудностей и проблем;</a:t>
            </a:r>
          </a:p>
          <a:p>
            <a:pPr lvl="0" algn="just">
              <a:spcBef>
                <a:spcPts val="0"/>
              </a:spcBef>
            </a:pPr>
            <a:r>
              <a:rPr lang="ru-RU" sz="2000" b="1" dirty="0" smtClean="0">
                <a:latin typeface="+mj-lt"/>
              </a:rPr>
              <a:t>помощь в решении личных и психологических проблем студентам, преподавателям, классным руководителям, родителям;</a:t>
            </a:r>
          </a:p>
          <a:p>
            <a:pPr lvl="0" algn="just">
              <a:spcBef>
                <a:spcPts val="0"/>
              </a:spcBef>
            </a:pPr>
            <a:r>
              <a:rPr lang="ru-RU" sz="2000" b="1" dirty="0" smtClean="0">
                <a:latin typeface="+mj-lt"/>
              </a:rPr>
              <a:t>оказание комплексной </a:t>
            </a:r>
            <a:r>
              <a:rPr lang="ru-RU" sz="2000" b="1" dirty="0" err="1" smtClean="0">
                <a:latin typeface="+mj-lt"/>
              </a:rPr>
              <a:t>психолого</a:t>
            </a:r>
            <a:r>
              <a:rPr lang="ru-RU" sz="2000" b="1" dirty="0" smtClean="0">
                <a:latin typeface="+mj-lt"/>
              </a:rPr>
              <a:t> – педагогической помощи учащимся, испытывающим трудности в обучении и развитии;</a:t>
            </a:r>
          </a:p>
          <a:p>
            <a:pPr lvl="0" algn="just">
              <a:spcBef>
                <a:spcPts val="0"/>
              </a:spcBef>
            </a:pPr>
            <a:r>
              <a:rPr lang="ru-RU" sz="2000" b="1" dirty="0" smtClean="0">
                <a:latin typeface="+mj-lt"/>
              </a:rPr>
              <a:t>предоставление педагогам  психологической информации об учащихся и совместное решение проблем и задач развития;</a:t>
            </a:r>
          </a:p>
          <a:p>
            <a:pPr lvl="0" algn="just">
              <a:spcBef>
                <a:spcPts val="0"/>
              </a:spcBef>
            </a:pPr>
            <a:r>
              <a:rPr lang="ru-RU" sz="2000" b="1" dirty="0" smtClean="0">
                <a:latin typeface="+mj-lt"/>
              </a:rPr>
              <a:t>предоставление психологической информации, необходимой для принятия администрацией обоснованных управленческий решений.</a:t>
            </a:r>
          </a:p>
          <a:p>
            <a:pPr algn="just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1214422"/>
            <a:ext cx="4214842" cy="4911740"/>
          </a:xfrm>
        </p:spPr>
        <p:txBody>
          <a:bodyPr/>
          <a:lstStyle/>
          <a:p>
            <a:r>
              <a:rPr lang="ru-RU" dirty="0">
                <a:latin typeface="+mj-lt"/>
              </a:rPr>
              <a:t>Психологическая диагностика</a:t>
            </a:r>
          </a:p>
          <a:p>
            <a:r>
              <a:rPr lang="ru-RU" dirty="0">
                <a:latin typeface="+mj-lt"/>
              </a:rPr>
              <a:t>Развивающая и коррекционная работа</a:t>
            </a:r>
          </a:p>
          <a:p>
            <a:r>
              <a:rPr lang="ru-RU" dirty="0">
                <a:latin typeface="+mj-lt"/>
              </a:rPr>
              <a:t>Психологическое просвещение</a:t>
            </a:r>
          </a:p>
          <a:p>
            <a:r>
              <a:rPr lang="ru-RU" dirty="0">
                <a:latin typeface="+mj-lt"/>
              </a:rPr>
              <a:t>Психологическое консультирование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28662" y="285728"/>
            <a:ext cx="8001056" cy="35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Направление деятельности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Documents and Settings\СМ\Рабочий стол\ПОРТФОЛИО ПРОЗОРОВА\SAM_2153.JPG"/>
          <p:cNvPicPr>
            <a:picLocks noChangeAspect="1" noChangeArrowheads="1"/>
          </p:cNvPicPr>
          <p:nvPr/>
        </p:nvPicPr>
        <p:blipFill>
          <a:blip r:embed="rId2" cstate="print"/>
          <a:srcRect t="13004"/>
          <a:stretch>
            <a:fillRect/>
          </a:stretch>
        </p:blipFill>
        <p:spPr bwMode="auto">
          <a:xfrm>
            <a:off x="5000628" y="1071546"/>
            <a:ext cx="3990820" cy="2603890"/>
          </a:xfrm>
          <a:prstGeom prst="rect">
            <a:avLst/>
          </a:prstGeom>
          <a:noFill/>
        </p:spPr>
      </p:pic>
      <p:pic>
        <p:nvPicPr>
          <p:cNvPr id="3075" name="Picture 3" descr="C:\Documents and Settings\СМ\Рабочий стол\ПОРТФОЛИО ПРОЗОРОВА\IMG_3561.jpg"/>
          <p:cNvPicPr>
            <a:picLocks noChangeAspect="1" noChangeArrowheads="1"/>
          </p:cNvPicPr>
          <p:nvPr/>
        </p:nvPicPr>
        <p:blipFill>
          <a:blip r:embed="rId3" cstate="print"/>
          <a:srcRect t="17325"/>
          <a:stretch>
            <a:fillRect/>
          </a:stretch>
        </p:blipFill>
        <p:spPr bwMode="auto">
          <a:xfrm>
            <a:off x="5000628" y="3857628"/>
            <a:ext cx="390281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614346"/>
          </a:xfrm>
        </p:spPr>
        <p:txBody>
          <a:bodyPr/>
          <a:lstStyle/>
          <a:p>
            <a:pPr lvl="0" algn="ctr"/>
            <a:r>
              <a:rPr lang="ru-RU" sz="3600" b="1" dirty="0" smtClean="0">
                <a:solidFill>
                  <a:srgbClr val="993366"/>
                </a:solidFill>
                <a:latin typeface="+mn-lt"/>
                <a:cs typeface="Tahoma" pitchFamily="34" charset="0"/>
              </a:rPr>
              <a:t>Нормативная документация:</a:t>
            </a:r>
            <a:endParaRPr lang="ru-RU" sz="3600" dirty="0">
              <a:latin typeface="+mn-lt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428728" y="1214422"/>
            <a:ext cx="7429552" cy="511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6348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Конвенция ООН «О правах ребенка».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Закон Российской Федерации «Об образовании».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Постановление Минтруда РФ от 17.08.1995 №46 «О согласовании разрядов оплаты труда и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тарифно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–квалификационных характеристик».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Министерство образования Российской федерации. Инструктивное письмо, от 24.12. 2001 г. №29/1886-6.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Приказ Минобразования России от 22.10.1999 г.№636. Об утверждении Положения о службе практической психологии в системе Министерства образования Российской Федерации.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Приложение к приказу Минобразования России от 22.10.1999г. № 636. Положение о службе практической психологии в системе Министерства образования Российской федерации.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Сборник документов, регламентирующих работу психолога в системе образования.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lang="ru-RU" sz="18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Должностные инструкции педагога-психолога.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404813"/>
            <a:ext cx="7462860" cy="2952750"/>
          </a:xfrm>
        </p:spPr>
        <p:txBody>
          <a:bodyPr/>
          <a:lstStyle/>
          <a:p>
            <a:pPr algn="ctr"/>
            <a:r>
              <a:rPr lang="ru-RU" sz="2800" u="sng" dirty="0"/>
              <a:t>Мария Николаевна </a:t>
            </a:r>
            <a:r>
              <a:rPr lang="ru-RU" sz="2800" u="sng" dirty="0" err="1"/>
              <a:t>Прозорова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en-US" sz="2800" dirty="0"/>
              <a:t>e-mail: </a:t>
            </a:r>
            <a:r>
              <a:rPr lang="en-US" sz="2800" dirty="0">
                <a:solidFill>
                  <a:schemeClr val="accent2"/>
                </a:solidFill>
                <a:hlinkClick r:id="rId2"/>
              </a:rPr>
              <a:t>mariyaprozorova@mail.ru</a:t>
            </a:r>
            <a:r>
              <a:rPr lang="ru-RU" sz="2800" dirty="0">
                <a:solidFill>
                  <a:schemeClr val="accent2"/>
                </a:solidFill>
              </a:rPr>
              <a:t/>
            </a:r>
            <a:br>
              <a:rPr lang="ru-RU" sz="2800" dirty="0">
                <a:solidFill>
                  <a:schemeClr val="accent2"/>
                </a:solidFill>
              </a:rPr>
            </a:br>
            <a:r>
              <a:rPr lang="ru-RU" sz="2800" dirty="0"/>
              <a:t>тел</a:t>
            </a:r>
            <a:r>
              <a:rPr lang="en-US" sz="2800" dirty="0"/>
              <a:t>.:</a:t>
            </a:r>
            <a:r>
              <a:rPr lang="ru-RU" sz="2800" dirty="0"/>
              <a:t> 8-909-135-23-70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ru-RU" sz="28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362950" cy="2519362"/>
          </a:xfrm>
        </p:spPr>
        <p:txBody>
          <a:bodyPr/>
          <a:lstStyle/>
          <a:p>
            <a:pPr marL="365125" indent="-282575">
              <a:buFontTx/>
              <a:buNone/>
            </a:pPr>
            <a:endParaRPr lang="ru-RU" dirty="0">
              <a:solidFill>
                <a:srgbClr val="CC3300"/>
              </a:solidFill>
            </a:endParaRPr>
          </a:p>
          <a:p>
            <a:pPr marL="365125" indent="-282575">
              <a:buFontTx/>
              <a:buNone/>
            </a:pPr>
            <a:endParaRPr lang="ru-RU" dirty="0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285852" y="2857496"/>
            <a:ext cx="73898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solidFill>
                  <a:schemeClr val="tx2"/>
                </a:solidFill>
              </a:rPr>
              <a:t>ул. Р. </a:t>
            </a:r>
            <a:r>
              <a:rPr lang="ru-RU" sz="3600" dirty="0" err="1">
                <a:solidFill>
                  <a:schemeClr val="tx2"/>
                </a:solidFill>
              </a:rPr>
              <a:t>Ердякова</a:t>
            </a:r>
            <a:r>
              <a:rPr lang="ru-RU" sz="3600" dirty="0">
                <a:solidFill>
                  <a:schemeClr val="tx2"/>
                </a:solidFill>
              </a:rPr>
              <a:t>, </a:t>
            </a:r>
            <a:r>
              <a:rPr lang="ru-RU" sz="3600" dirty="0" smtClean="0">
                <a:solidFill>
                  <a:schemeClr val="tx2"/>
                </a:solidFill>
              </a:rPr>
              <a:t>2</a:t>
            </a:r>
            <a:r>
              <a:rPr lang="en-US" sz="3600" smtClean="0">
                <a:solidFill>
                  <a:schemeClr val="tx2"/>
                </a:solidFill>
              </a:rPr>
              <a:t>3</a:t>
            </a:r>
            <a:r>
              <a:rPr lang="ru-RU" sz="3600" smtClean="0">
                <a:solidFill>
                  <a:schemeClr val="tx2"/>
                </a:solidFill>
              </a:rPr>
              <a:t>, </a:t>
            </a:r>
            <a:r>
              <a:rPr lang="ru-RU" sz="3600" dirty="0">
                <a:solidFill>
                  <a:schemeClr val="tx2"/>
                </a:solidFill>
              </a:rPr>
              <a:t>кабинет № 201</a:t>
            </a:r>
          </a:p>
        </p:txBody>
      </p:sp>
      <p:pic>
        <p:nvPicPr>
          <p:cNvPr id="7" name="Picture 2" descr="F:\ПОРТФОЛИО ПРОЗОРОВА\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857628"/>
            <a:ext cx="279211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685784"/>
          </a:xfrm>
        </p:spPr>
        <p:txBody>
          <a:bodyPr/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Моё образования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C:\Documents and Settings\СМ\Рабочий стол\Портфолио Прозор\ОБРАЗОВАНИЕ\диплом ВСБ 0089015  рег 13262 30яе 2004г москва.jpg"/>
          <p:cNvPicPr>
            <a:picLocks noChangeAspect="1" noChangeArrowheads="1"/>
          </p:cNvPicPr>
          <p:nvPr/>
        </p:nvPicPr>
        <p:blipFill>
          <a:blip r:embed="rId2" cstate="print"/>
          <a:srcRect l="2603" b="2243"/>
          <a:stretch>
            <a:fillRect/>
          </a:stretch>
        </p:blipFill>
        <p:spPr bwMode="auto">
          <a:xfrm>
            <a:off x="1285852" y="1714488"/>
            <a:ext cx="352288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СМ\Рабочий стол\Портфолио Прозор\ОБРАЗОВАНИЕ\диплом № 006756 р н 572  киров 2010.jpg"/>
          <p:cNvPicPr>
            <a:picLocks noChangeAspect="1" noChangeArrowheads="1"/>
          </p:cNvPicPr>
          <p:nvPr/>
        </p:nvPicPr>
        <p:blipFill>
          <a:blip r:embed="rId3" cstate="print"/>
          <a:srcRect b="1115"/>
          <a:stretch>
            <a:fillRect/>
          </a:stretch>
        </p:blipFill>
        <p:spPr bwMode="auto">
          <a:xfrm>
            <a:off x="5072066" y="1714488"/>
            <a:ext cx="3575317" cy="250033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357290" y="4357694"/>
            <a:ext cx="34290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2000-2003 Московский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Гумманитарно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 - экономический институт.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Квалификация: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 Психолог.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Преподаватель психологии.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143504" y="4357694"/>
            <a:ext cx="35719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2" algn="ctr"/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Times New Roman" pitchFamily="18" charset="0"/>
              <a:cs typeface="Tahoma" pitchFamily="34" charset="0"/>
            </a:endParaRPr>
          </a:p>
          <a:p>
            <a:pPr marL="0" lvl="2" algn="ctr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2009 – 2010 НОУ ВПО «Вятский социально  - экономический институт», «Клиническая психология».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285984" y="457200"/>
            <a:ext cx="5214974" cy="54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Сертификация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C:\Documents and Settings\СМ\Рабочий стол\Дипломы\ОБРАЗОВАНИЕ\Сертификат 13503 2009.jpg"/>
          <p:cNvPicPr>
            <a:picLocks noChangeAspect="1" noChangeArrowheads="1"/>
          </p:cNvPicPr>
          <p:nvPr/>
        </p:nvPicPr>
        <p:blipFill>
          <a:blip r:embed="rId2" cstate="print"/>
          <a:srcRect t="2342"/>
          <a:stretch>
            <a:fillRect/>
          </a:stretch>
        </p:blipFill>
        <p:spPr bwMode="auto">
          <a:xfrm>
            <a:off x="3929058" y="1285859"/>
            <a:ext cx="2214578" cy="307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286512" y="1571612"/>
            <a:ext cx="250033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2009 год. НОУ ДПО Институт практической психологии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Иматон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». Сертификат «Исцеляющие возможности бессознательного практика алхимического гипноза на основе метода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Д.Кьюгли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786182" y="4500570"/>
            <a:ext cx="257176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b="1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Tahoma" pitchFamily="34" charset="0"/>
              </a:rPr>
              <a:t>2009 год. НОУ ДПО Институт практической психологии «</a:t>
            </a:r>
            <a:r>
              <a:rPr lang="ru-RU" sz="1400" b="1" dirty="0" err="1" smtClean="0">
                <a:solidFill>
                  <a:srgbClr val="000000"/>
                </a:solidFill>
                <a:latin typeface="+mn-lt"/>
                <a:ea typeface="Times New Roman" pitchFamily="18" charset="0"/>
                <a:cs typeface="Tahoma" pitchFamily="34" charset="0"/>
              </a:rPr>
              <a:t>Иматон</a:t>
            </a:r>
            <a:r>
              <a:rPr lang="ru-RU" sz="1400" b="1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Tahoma" pitchFamily="34" charset="0"/>
              </a:rPr>
              <a:t>». Сертификат «</a:t>
            </a:r>
            <a:r>
              <a:rPr lang="ru-RU" sz="1400" b="1" dirty="0" err="1" smtClean="0">
                <a:solidFill>
                  <a:srgbClr val="000000"/>
                </a:solidFill>
                <a:latin typeface="+mn-lt"/>
                <a:ea typeface="Times New Roman" pitchFamily="18" charset="0"/>
                <a:cs typeface="Tahoma" pitchFamily="34" charset="0"/>
              </a:rPr>
              <a:t>Арт</a:t>
            </a:r>
            <a:r>
              <a:rPr lang="ru-RU" sz="1400" b="1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Tahoma" pitchFamily="34" charset="0"/>
              </a:rPr>
              <a:t> – терапия шедеврами искусства: музыка, литература, живопись»</a:t>
            </a:r>
          </a:p>
        </p:txBody>
      </p:sp>
      <p:pic>
        <p:nvPicPr>
          <p:cNvPr id="8" name="Picture 5" descr="C:\Documents and Settings\СМ\Рабочий стол\Дипломы\ОБРАЗОВАНИЕ\Сертификат См 21 11 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444799"/>
            <a:ext cx="2230876" cy="309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СМ\Рабочий стол\Портфолио Прозор\Свидетельство ППЛтги 2013г\свид действ члена 21 июня 2013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4" y="1285859"/>
            <a:ext cx="2163485" cy="3060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71538" y="4572008"/>
            <a:ext cx="2571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Tahoma" pitchFamily="34" charset="0"/>
              </a:rPr>
              <a:t>2013год. Свидетельство Действительного члена Профессиональной Психотерапевтической Лиги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328594"/>
          </a:xfrm>
        </p:spPr>
        <p:txBody>
          <a:bodyPr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Повышение квалификации</a:t>
            </a:r>
            <a:endParaRPr lang="ru-RU" sz="3200" dirty="0">
              <a:latin typeface="+mn-lt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00496" y="3643314"/>
            <a:ext cx="20002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5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2010г. «Тренинг личностного роста», ВСЭИ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57620" y="4929198"/>
            <a:ext cx="242889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5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2010г. «Проективные методы диагностики личности в психологическом консультировании», ВСЭИ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643702" y="5929330"/>
            <a:ext cx="21431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5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2010г. «Психотерапия неврозов», ВСЭИ</a:t>
            </a:r>
          </a:p>
        </p:txBody>
      </p:sp>
      <p:pic>
        <p:nvPicPr>
          <p:cNvPr id="1028" name="Picture 4" descr="C:\Documents and Settings\СМ\Рабочий стол\Портфолио Прозор\ОБРАЗОВАНИЕ\Сертификаты обучение\сертификат 2010 30-31 ян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928934"/>
            <a:ext cx="2633270" cy="1872000"/>
          </a:xfrm>
          <a:prstGeom prst="rect">
            <a:avLst/>
          </a:prstGeom>
          <a:noFill/>
        </p:spPr>
      </p:pic>
      <p:pic>
        <p:nvPicPr>
          <p:cNvPr id="1029" name="Picture 5" descr="C:\Documents and Settings\СМ\Рабочий стол\Портфолио Прозор\ОБРАЗОВАНИЕ\Сертификаты обучение\сертификат 2010 март 12-13 мар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071942"/>
            <a:ext cx="2625870" cy="1872000"/>
          </a:xfrm>
          <a:prstGeom prst="rect">
            <a:avLst/>
          </a:prstGeom>
          <a:noFill/>
        </p:spPr>
      </p:pic>
      <p:pic>
        <p:nvPicPr>
          <p:cNvPr id="1030" name="Picture 6" descr="C:\Documents and Settings\СМ\Рабочий стол\Портфолио Прозор\ОБРАЗОВАНИЕ\Сертификаты обучение\сертификат 2010 март 27-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786322"/>
            <a:ext cx="2634055" cy="1872000"/>
          </a:xfrm>
          <a:prstGeom prst="rect">
            <a:avLst/>
          </a:prstGeom>
          <a:noFill/>
        </p:spPr>
      </p:pic>
      <p:pic>
        <p:nvPicPr>
          <p:cNvPr id="9" name="Содержимое 3" descr="Удостоверение Пов квал 2009г.jpg"/>
          <p:cNvPicPr>
            <a:picLocks noChangeAspect="1"/>
          </p:cNvPicPr>
          <p:nvPr/>
        </p:nvPicPr>
        <p:blipFill>
          <a:blip r:embed="rId5" cstate="print"/>
          <a:srcRect l="2518" t="3563" r="1778" b="3795"/>
          <a:stretch>
            <a:fillRect/>
          </a:stretch>
        </p:blipFill>
        <p:spPr bwMode="auto">
          <a:xfrm>
            <a:off x="6105170" y="1071546"/>
            <a:ext cx="261023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Documents and Settings\СМ\Рабочий стол\Дипломы\ОБРАЗОВАНИЕ\Удостоверение Пов квал 2009г.jpg"/>
          <p:cNvPicPr>
            <a:picLocks noChangeAspect="1" noChangeArrowheads="1"/>
          </p:cNvPicPr>
          <p:nvPr/>
        </p:nvPicPr>
        <p:blipFill>
          <a:blip r:embed="rId6" cstate="print"/>
          <a:srcRect l="3928" t="2779" r="1793" b="5556"/>
          <a:stretch>
            <a:fillRect/>
          </a:stretch>
        </p:blipFill>
        <p:spPr bwMode="auto">
          <a:xfrm>
            <a:off x="1214414" y="1000108"/>
            <a:ext cx="259774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786182" y="1142984"/>
            <a:ext cx="24288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latin typeface="Arial" pitchFamily="34" charset="0"/>
                <a:cs typeface="Arial" pitchFamily="34" charset="0"/>
              </a:rPr>
              <a:t>2009г.  -  КИПК и ПРО «Инновационные педагогические технологии в преподавании общеобразовательных и специальных дисциплин»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29322" y="2928934"/>
            <a:ext cx="30718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latin typeface="Arial" pitchFamily="34" charset="0"/>
                <a:cs typeface="Arial" pitchFamily="34" charset="0"/>
              </a:rPr>
              <a:t>2009г.  -  КИПК и ПРО «Психолого-педагогическая служба в системе профессионального образования»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214290"/>
            <a:ext cx="7772400" cy="714380"/>
          </a:xfrm>
        </p:spPr>
        <p:txBody>
          <a:bodyPr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Повышение квалификации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4" name="Picture 3" descr="F:\Портфолио Прозор\2011-2012гг\Свидетельство СВ№0011 КИП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1010" y="928670"/>
            <a:ext cx="2997433" cy="1928826"/>
          </a:xfrm>
          <a:prstGeom prst="rect">
            <a:avLst/>
          </a:prstGeom>
          <a:noFill/>
        </p:spPr>
      </p:pic>
      <p:pic>
        <p:nvPicPr>
          <p:cNvPr id="5" name="Picture 4" descr="F:\Портфолио Прозор\НАГРАДЫ за 2012г\Удостоверение № 167 с16 по 31 декабря 12г.jpg"/>
          <p:cNvPicPr>
            <a:picLocks noChangeAspect="1" noChangeArrowheads="1"/>
          </p:cNvPicPr>
          <p:nvPr/>
        </p:nvPicPr>
        <p:blipFill>
          <a:blip r:embed="rId3" cstate="print"/>
          <a:srcRect l="4250" t="2941" r="2244" b="8824"/>
          <a:stretch>
            <a:fillRect/>
          </a:stretch>
        </p:blipFill>
        <p:spPr bwMode="auto">
          <a:xfrm>
            <a:off x="5572132" y="928669"/>
            <a:ext cx="2762269" cy="1883365"/>
          </a:xfrm>
          <a:prstGeom prst="rect">
            <a:avLst/>
          </a:prstGeom>
          <a:noFill/>
        </p:spPr>
      </p:pic>
      <p:pic>
        <p:nvPicPr>
          <p:cNvPr id="7" name="Picture 5" descr="F:\Портфолио Прозор\НАГРАДЫ за 2012г\Удостоверение № 986 с16 по 5 декабря 12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6562" y="4000504"/>
            <a:ext cx="2519844" cy="17859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2857496"/>
            <a:ext cx="3786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2012г.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,«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Организация учебно-исследовательской деятельности в современном образовательном процессе», НОУ ДПО «Кировский институт практической психологии»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071538" y="5786454"/>
            <a:ext cx="3929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5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lang="ru-RU" sz="1200" dirty="0" smtClean="0">
                <a:latin typeface="+mj-lt"/>
                <a:ea typeface="Lucida Sans Unicode" pitchFamily="34" charset="0"/>
                <a:cs typeface="Times New Roman" pitchFamily="18" charset="0"/>
              </a:rPr>
              <a:t>2012г., «Новое воспитание как современная педагогическая технология», НОУ ВПО  «Вятский социально-экономический институт»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072066" y="2857496"/>
            <a:ext cx="38576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5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2012г. «Технология разработки учебного модуля в условиях Федерального государственного образовательного стандарта: «Введение в специальность: общие компетенции профессионала»», КОГОАУ ДПО (ПК) «Институт развития образования Кировской области»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929454" y="4286256"/>
            <a:ext cx="192882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5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lang="ru-RU" sz="1200" dirty="0" smtClean="0">
                <a:latin typeface="+mj-lt"/>
                <a:ea typeface="Lucida Sans Unicode" pitchFamily="34" charset="0"/>
                <a:cs typeface="Times New Roman" pitchFamily="18" charset="0"/>
              </a:rPr>
              <a:t>2012г. участие в исследовательской деятельности  «Введение в специальность: общие компетенции профессионала», КОГОАУ ДПО (ПК) «ИРО Кировской области»</a:t>
            </a:r>
          </a:p>
        </p:txBody>
      </p:sp>
      <p:pic>
        <p:nvPicPr>
          <p:cNvPr id="15366" name="Picture 6" descr="C:\Documents and Settings\СМ\Рабочий стол\Портфолио Прозор\НАГРАДЫ за 2012г\справка-подтверждение  №506.jpg"/>
          <p:cNvPicPr>
            <a:picLocks noChangeAspect="1" noChangeArrowheads="1"/>
          </p:cNvPicPr>
          <p:nvPr/>
        </p:nvPicPr>
        <p:blipFill>
          <a:blip r:embed="rId5" cstate="print">
            <a:lum contrast="-20000"/>
          </a:blip>
          <a:srcRect l="28947" b="30136"/>
          <a:stretch>
            <a:fillRect/>
          </a:stretch>
        </p:blipFill>
        <p:spPr bwMode="auto">
          <a:xfrm>
            <a:off x="4857752" y="4286256"/>
            <a:ext cx="2041623" cy="1436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542908"/>
          </a:xfrm>
        </p:spPr>
        <p:txBody>
          <a:bodyPr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Наличие поощрений и наград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F:\Портфолио Прозор\2011-2012гг\Почетная грамота 2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43050"/>
            <a:ext cx="2071702" cy="2870064"/>
          </a:xfrm>
          <a:prstGeom prst="rect">
            <a:avLst/>
          </a:prstGeom>
          <a:noFill/>
        </p:spPr>
      </p:pic>
      <p:pic>
        <p:nvPicPr>
          <p:cNvPr id="5" name="Picture 2" descr="C:\Documents and Settings\СМ\Рабочий стол\Портфолио Прозор\НАГРАДЫ за 2012г\грамота итоги 2012г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643050"/>
            <a:ext cx="2082453" cy="2928958"/>
          </a:xfrm>
          <a:prstGeom prst="rect">
            <a:avLst/>
          </a:prstGeom>
          <a:noFill/>
        </p:spPr>
      </p:pic>
      <p:pic>
        <p:nvPicPr>
          <p:cNvPr id="1026" name="Picture 2" descr="C:\Documents and Settings\СМ\Рабочий стол\Портфолио Прозор\награды за 2014г\диплом деп образ 2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571612"/>
            <a:ext cx="2156545" cy="3046938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643306" y="4572008"/>
            <a:ext cx="2571768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dirty="0" smtClean="0">
                <a:latin typeface="+mj-lt"/>
                <a:ea typeface="Lucida Sans Unicode" pitchFamily="34" charset="0"/>
                <a:cs typeface="Times New Roman" pitchFamily="18" charset="0"/>
              </a:rPr>
              <a:t>Диплом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dirty="0" smtClean="0">
                <a:latin typeface="+mj-lt"/>
                <a:ea typeface="Lucida Sans Unicode" pitchFamily="34" charset="0"/>
                <a:cs typeface="Times New Roman" pitchFamily="18" charset="0"/>
              </a:rPr>
              <a:t> Департамента образования Кировской области  (</a:t>
            </a:r>
            <a:r>
              <a:rPr lang="ru-RU" sz="1800" b="1" dirty="0" smtClean="0">
                <a:latin typeface="+mj-lt"/>
                <a:ea typeface="Lucida Sans Unicode" pitchFamily="34" charset="0"/>
                <a:cs typeface="Times New Roman" pitchFamily="18" charset="0"/>
              </a:rPr>
              <a:t>2014г.</a:t>
            </a:r>
            <a:r>
              <a:rPr lang="ru-RU" sz="1800" dirty="0" smtClean="0">
                <a:latin typeface="+mj-lt"/>
                <a:ea typeface="Lucida Sans Unicode" pitchFamily="34" charset="0"/>
                <a:cs typeface="Times New Roman" pitchFamily="18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4786322"/>
            <a:ext cx="2500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1800" dirty="0" smtClean="0">
                <a:solidFill>
                  <a:srgbClr val="000000"/>
                </a:solidFill>
                <a:latin typeface="+mj-lt"/>
                <a:ea typeface="Lucida Sans Unicode" pitchFamily="34" charset="0"/>
                <a:cs typeface="Times New Roman" pitchFamily="18" charset="0"/>
              </a:rPr>
              <a:t>Почётная грамота ИРО Кировской области (</a:t>
            </a:r>
            <a:r>
              <a:rPr lang="ru-RU" sz="1800" b="1" dirty="0" smtClean="0">
                <a:solidFill>
                  <a:srgbClr val="000000"/>
                </a:solidFill>
                <a:latin typeface="+mj-lt"/>
                <a:ea typeface="Lucida Sans Unicode" pitchFamily="34" charset="0"/>
                <a:cs typeface="Times New Roman" pitchFamily="18" charset="0"/>
              </a:rPr>
              <a:t>2012г.</a:t>
            </a:r>
            <a:r>
              <a:rPr lang="ru-RU" sz="1800" dirty="0" smtClean="0">
                <a:solidFill>
                  <a:srgbClr val="000000"/>
                </a:solidFill>
                <a:latin typeface="+mj-lt"/>
                <a:ea typeface="Lucida Sans Unicode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4714884"/>
            <a:ext cx="2643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1800" dirty="0" smtClean="0">
                <a:solidFill>
                  <a:srgbClr val="000000"/>
                </a:solidFill>
                <a:latin typeface="+mj-lt"/>
                <a:ea typeface="Lucida Sans Unicode" pitchFamily="34" charset="0"/>
                <a:cs typeface="Times New Roman" pitchFamily="18" charset="0"/>
              </a:rPr>
              <a:t>Грамота КОГБОУ СПО «Кировский медицинский колледж (</a:t>
            </a:r>
            <a:r>
              <a:rPr lang="ru-RU" sz="1800" b="1" dirty="0" smtClean="0">
                <a:solidFill>
                  <a:srgbClr val="000000"/>
                </a:solidFill>
                <a:latin typeface="+mj-lt"/>
                <a:ea typeface="Lucida Sans Unicode" pitchFamily="34" charset="0"/>
                <a:cs typeface="Times New Roman" pitchFamily="18" charset="0"/>
              </a:rPr>
              <a:t>2012г.</a:t>
            </a:r>
            <a:r>
              <a:rPr lang="ru-RU" sz="1800" dirty="0" smtClean="0">
                <a:solidFill>
                  <a:srgbClr val="000000"/>
                </a:solidFill>
                <a:latin typeface="+mj-lt"/>
                <a:ea typeface="Lucida Sans Unicode" pitchFamily="34" charset="0"/>
                <a:cs typeface="Times New Roman" pitchFamily="18" charset="0"/>
              </a:rPr>
              <a:t>)</a:t>
            </a:r>
            <a:endParaRPr lang="ru-RU" sz="900" dirty="0" smtClean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57200"/>
            <a:ext cx="7802587" cy="828660"/>
          </a:xfrm>
        </p:spPr>
        <p:txBody>
          <a:bodyPr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Мои достижения 2010-2011 учебный год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F:\Портфолио Прозор\выстпуления 2010-2011\сертификат 2010 окт.jpg"/>
          <p:cNvPicPr>
            <a:picLocks noChangeAspect="1" noChangeArrowheads="1"/>
          </p:cNvPicPr>
          <p:nvPr/>
        </p:nvPicPr>
        <p:blipFill>
          <a:blip r:embed="rId2" cstate="print"/>
          <a:srcRect l="29464" t="2131" r="2603" b="30620"/>
          <a:stretch>
            <a:fillRect/>
          </a:stretch>
        </p:blipFill>
        <p:spPr bwMode="auto">
          <a:xfrm>
            <a:off x="5459022" y="2786058"/>
            <a:ext cx="3042068" cy="1991172"/>
          </a:xfrm>
          <a:prstGeom prst="rect">
            <a:avLst/>
          </a:prstGeom>
          <a:noFill/>
        </p:spPr>
      </p:pic>
      <p:pic>
        <p:nvPicPr>
          <p:cNvPr id="1027" name="Picture 3" descr="F:\Портфолио Прозор\выстпуления 2010-2011\ЭЛИТА диплом 2010.jpg"/>
          <p:cNvPicPr>
            <a:picLocks noChangeAspect="1" noChangeArrowheads="1"/>
          </p:cNvPicPr>
          <p:nvPr/>
        </p:nvPicPr>
        <p:blipFill>
          <a:blip r:embed="rId3" cstate="print"/>
          <a:srcRect t="1505" r="3516" b="4637"/>
          <a:stretch>
            <a:fillRect/>
          </a:stretch>
        </p:blipFill>
        <p:spPr bwMode="auto">
          <a:xfrm>
            <a:off x="1500166" y="1214422"/>
            <a:ext cx="3304434" cy="2286016"/>
          </a:xfrm>
          <a:prstGeom prst="rect">
            <a:avLst/>
          </a:prstGeom>
          <a:noFill/>
        </p:spPr>
      </p:pic>
      <p:pic>
        <p:nvPicPr>
          <p:cNvPr id="1028" name="Picture 4" descr="F:\Портфолио Прозор\выстпуления 2010-2011\сертификат 2010 дек.jpg"/>
          <p:cNvPicPr>
            <a:picLocks noChangeAspect="1" noChangeArrowheads="1"/>
          </p:cNvPicPr>
          <p:nvPr/>
        </p:nvPicPr>
        <p:blipFill>
          <a:blip r:embed="rId4" cstate="print"/>
          <a:srcRect l="2164" t="30529" r="31826" b="2307"/>
          <a:stretch>
            <a:fillRect/>
          </a:stretch>
        </p:blipFill>
        <p:spPr bwMode="auto">
          <a:xfrm>
            <a:off x="1928794" y="3643314"/>
            <a:ext cx="2872132" cy="207170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00100" y="5715016"/>
            <a:ext cx="4786346" cy="857256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smtClean="0">
                <a:latin typeface="+mj-lt"/>
              </a:rPr>
              <a:t>Выступление «Формирование педагогических рефлексивных умений студентов на занятиях», ГОУ СПО «Кировский медицинский колледж»</a:t>
            </a:r>
            <a:endParaRPr lang="ru-RU" sz="16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4714885"/>
            <a:ext cx="27860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+mj-lt"/>
              </a:rPr>
              <a:t>Конференция «Социализация студентов первого года обучения». Проведение «Тренинга Личностного роста»</a:t>
            </a:r>
            <a:endParaRPr lang="ru-RU" sz="16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1428736"/>
            <a:ext cx="37862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+mj-lt"/>
              </a:rPr>
              <a:t>Лауреат национальной премии и диплом </a:t>
            </a:r>
            <a:r>
              <a:rPr lang="en-US" sz="1600" dirty="0" smtClean="0">
                <a:latin typeface="+mj-lt"/>
              </a:rPr>
              <a:t>I</a:t>
            </a:r>
            <a:r>
              <a:rPr lang="ru-RU" sz="1600" dirty="0" smtClean="0">
                <a:latin typeface="+mj-lt"/>
              </a:rPr>
              <a:t> степени  в области образования «Элита  Российского образования», г. Москва </a:t>
            </a:r>
            <a:endParaRPr lang="ru-RU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685784"/>
          </a:xfrm>
        </p:spPr>
        <p:txBody>
          <a:bodyPr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Мои достижения 2011-2013 учебный год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2" name="Picture 4" descr="F:\Портфолио Прозор\2011-2012гг\Сертификат  Конф Москва май 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85860"/>
            <a:ext cx="2938451" cy="2071702"/>
          </a:xfrm>
          <a:prstGeom prst="rect">
            <a:avLst/>
          </a:prstGeom>
          <a:noFill/>
        </p:spPr>
      </p:pic>
      <p:pic>
        <p:nvPicPr>
          <p:cNvPr id="2053" name="Picture 5" descr="F:\Портфолио Прозор\2011-2012гг\Сертификат КОКМИ 2012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571876"/>
            <a:ext cx="2041934" cy="2857520"/>
          </a:xfrm>
          <a:prstGeom prst="rect">
            <a:avLst/>
          </a:prstGeom>
          <a:noFill/>
        </p:spPr>
      </p:pic>
      <p:pic>
        <p:nvPicPr>
          <p:cNvPr id="7" name="Picture 2" descr="F:\Портфолио Прозор\НАГРАДЫ за 2012г\сертиф 19по21 ноября 2012 лицева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2857496"/>
            <a:ext cx="1224455" cy="1785950"/>
          </a:xfrm>
          <a:prstGeom prst="rect">
            <a:avLst/>
          </a:prstGeom>
          <a:noFill/>
        </p:spPr>
      </p:pic>
      <p:pic>
        <p:nvPicPr>
          <p:cNvPr id="8" name="Picture 3" descr="F:\Портфолио Прозор\НАГРАДЫ за 2012г\сертификат 19 по 21 ноября 2012 тиульни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857496"/>
            <a:ext cx="131335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429124" y="1571612"/>
            <a:ext cx="42148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+mj-lt"/>
              </a:rPr>
              <a:t>Сертификат участия в конференции в качестве докладчика «</a:t>
            </a:r>
            <a:r>
              <a:rPr lang="ru-RU" sz="1400" dirty="0" err="1" smtClean="0">
                <a:latin typeface="+mj-lt"/>
              </a:rPr>
              <a:t>Арт-терапия</a:t>
            </a:r>
            <a:r>
              <a:rPr lang="ru-RU" sz="1400" dirty="0" smtClean="0">
                <a:latin typeface="+mj-lt"/>
              </a:rPr>
              <a:t> в современном мире: в образовании, медицине. Бизнесе и социальной сфере», ООО «Портал психологических наук», Москва, (</a:t>
            </a:r>
            <a:r>
              <a:rPr lang="ru-RU" sz="1400" b="1" dirty="0" smtClean="0">
                <a:latin typeface="+mj-lt"/>
              </a:rPr>
              <a:t>2012г.)</a:t>
            </a:r>
            <a:endParaRPr lang="ru-RU" sz="18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4000504"/>
            <a:ext cx="22860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+mj-lt"/>
              </a:rPr>
              <a:t>Сертификат участника во </a:t>
            </a:r>
            <a:r>
              <a:rPr lang="en-US" sz="1400" dirty="0" smtClean="0">
                <a:latin typeface="+mj-lt"/>
              </a:rPr>
              <a:t>II</a:t>
            </a:r>
            <a:r>
              <a:rPr lang="ru-RU" sz="1400" dirty="0" smtClean="0">
                <a:latin typeface="+mj-lt"/>
              </a:rPr>
              <a:t> Межрегиональной научно-практической конференции «С чего начинается Родина?», Колледж музыкального искусства им. И.В. </a:t>
            </a:r>
            <a:r>
              <a:rPr lang="ru-RU" sz="1400" dirty="0" err="1" smtClean="0">
                <a:latin typeface="+mj-lt"/>
              </a:rPr>
              <a:t>Казенина</a:t>
            </a:r>
            <a:r>
              <a:rPr lang="ru-RU" sz="1400" dirty="0" smtClean="0">
                <a:latin typeface="+mj-lt"/>
              </a:rPr>
              <a:t> (</a:t>
            </a:r>
            <a:r>
              <a:rPr lang="ru-RU" sz="1400" b="1" dirty="0" smtClean="0">
                <a:latin typeface="+mj-lt"/>
              </a:rPr>
              <a:t>2012г.</a:t>
            </a:r>
            <a:r>
              <a:rPr lang="ru-RU" sz="1400" dirty="0" smtClean="0">
                <a:latin typeface="+mj-lt"/>
              </a:rPr>
              <a:t>)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786446" y="4714885"/>
            <a:ext cx="335755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+mj-lt"/>
              </a:rPr>
              <a:t>Сертификат участника Всероссийского форума «Инновационные модели взаимодействия психолога, семьи и школы» Общероссийская профессиональная психотерапевтическая лига, (</a:t>
            </a:r>
            <a:r>
              <a:rPr lang="ru-RU" sz="1400" b="1" dirty="0" smtClean="0">
                <a:latin typeface="+mj-lt"/>
              </a:rPr>
              <a:t>2012г.</a:t>
            </a:r>
            <a:r>
              <a:rPr lang="ru-RU" sz="1400" dirty="0" smtClean="0">
                <a:latin typeface="+mj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685784"/>
          </a:xfrm>
        </p:spPr>
        <p:txBody>
          <a:bodyPr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Мои достижения 2013-2014 учебный год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Documents and Settings\СМ\Рабочий стол\Портфолио Прозор\Награды за 2013г\Благод письмо май 2013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142984"/>
            <a:ext cx="1870843" cy="2571768"/>
          </a:xfrm>
          <a:prstGeom prst="rect">
            <a:avLst/>
          </a:prstGeom>
          <a:noFill/>
        </p:spPr>
      </p:pic>
      <p:pic>
        <p:nvPicPr>
          <p:cNvPr id="3075" name="Picture 3" descr="C:\Documents and Settings\СМ\Рабочий стол\Портфолио Прозор\Награды за 2013г\Диплом  победителя 22 марта 13г Радиус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142984"/>
            <a:ext cx="1870993" cy="2571768"/>
          </a:xfrm>
          <a:prstGeom prst="rect">
            <a:avLst/>
          </a:prstGeom>
          <a:noFill/>
        </p:spPr>
      </p:pic>
      <p:pic>
        <p:nvPicPr>
          <p:cNvPr id="3076" name="Picture 4" descr="C:\Documents and Settings\СМ\Рабочий стол\Портфолио Прозор\Награды за 2013г\Сертификат зол пеликан 24 апр 13г Москва.jpg"/>
          <p:cNvPicPr>
            <a:picLocks noChangeAspect="1" noChangeArrowheads="1"/>
          </p:cNvPicPr>
          <p:nvPr/>
        </p:nvPicPr>
        <p:blipFill>
          <a:blip r:embed="rId4" cstate="print"/>
          <a:srcRect t="-3125"/>
          <a:stretch>
            <a:fillRect/>
          </a:stretch>
        </p:blipFill>
        <p:spPr bwMode="auto">
          <a:xfrm>
            <a:off x="1428728" y="3857628"/>
            <a:ext cx="1785950" cy="25331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7" name="Picture 5" descr="C:\Documents and Settings\СМ\Рабочий стол\Портфолио Прозор\Прочее\сертификат Открытия аудитория 2013г.jpg"/>
          <p:cNvPicPr>
            <a:picLocks noChangeAspect="1" noChangeArrowheads="1"/>
          </p:cNvPicPr>
          <p:nvPr/>
        </p:nvPicPr>
        <p:blipFill>
          <a:blip r:embed="rId5" cstate="print"/>
          <a:srcRect l="33347" t="32684" r="3809" b="3544"/>
          <a:stretch>
            <a:fillRect/>
          </a:stretch>
        </p:blipFill>
        <p:spPr bwMode="auto">
          <a:xfrm>
            <a:off x="5143504" y="4714884"/>
            <a:ext cx="1260044" cy="17946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929322" y="3786190"/>
            <a:ext cx="30003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+mj-lt"/>
              </a:rPr>
              <a:t>Победитель Всероссийского профессионального конкурса педагогического мастерства «Школа полного дня» (</a:t>
            </a:r>
            <a:r>
              <a:rPr lang="ru-RU" sz="1400" b="1" dirty="0" smtClean="0">
                <a:latin typeface="+mj-lt"/>
              </a:rPr>
              <a:t>2013г.</a:t>
            </a:r>
            <a:r>
              <a:rPr lang="ru-RU" sz="1400" dirty="0" smtClean="0">
                <a:latin typeface="+mj-lt"/>
              </a:rPr>
              <a:t>) </a:t>
            </a:r>
            <a:endParaRPr lang="ru-RU" sz="1400" dirty="0">
              <a:latin typeface="+mj-lt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143240" y="1500174"/>
            <a:ext cx="3357586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Благодарственное письмо НОУ ДО Кировский институт практической психологии,  выступление и проведение тренинга на семинаре «Здоровый образ жизни: эмоциональное выгорание, как проявление защитного поведения в педагогической деятельности», (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2013г.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715140" y="4786322"/>
            <a:ext cx="214314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Участник проекта «Открытая аудитория» лекции «Значение здорового образа жизни для учащейся молодёжи»,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ВятГГУ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 (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2013г.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Lucida Sans Unicode" pitchFamily="34" charset="0"/>
                <a:cs typeface="Times New Roman" pitchFamily="18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4286256"/>
            <a:ext cx="19288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+mj-lt"/>
              </a:rPr>
              <a:t>Участник открытого Международного конкурса педагогических проектов «Золотой пеликан», г. Москва (</a:t>
            </a:r>
            <a:r>
              <a:rPr lang="ru-RU" sz="1400" b="1" dirty="0" smtClean="0">
                <a:latin typeface="+mj-lt"/>
              </a:rPr>
              <a:t>2013г.</a:t>
            </a:r>
            <a:r>
              <a:rPr lang="ru-RU" sz="1400" dirty="0" smtClean="0">
                <a:latin typeface="+mj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алстук">
  <a:themeElements>
    <a:clrScheme name="Тема Offic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Галстук</Template>
  <TotalTime>702</TotalTime>
  <Words>814</Words>
  <Application>Microsoft PowerPoint</Application>
  <PresentationFormat>Экран (4:3)</PresentationFormat>
  <Paragraphs>76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Галстук</vt:lpstr>
      <vt:lpstr>ПОРТФОЛИО</vt:lpstr>
      <vt:lpstr>Моё образования</vt:lpstr>
      <vt:lpstr>Сертификация</vt:lpstr>
      <vt:lpstr>Повышение квалификации</vt:lpstr>
      <vt:lpstr>Повышение квалификации</vt:lpstr>
      <vt:lpstr>Наличие поощрений и наград</vt:lpstr>
      <vt:lpstr>Мои достижения 2010-2011 учебный год</vt:lpstr>
      <vt:lpstr>Мои достижения 2011-2013 учебный год</vt:lpstr>
      <vt:lpstr>Мои достижения 2013-2014 учебный год</vt:lpstr>
      <vt:lpstr>Слайд 10</vt:lpstr>
      <vt:lpstr>Зачем идти к психологу?</vt:lpstr>
      <vt:lpstr>Основные задачи психологической службы колледжа:</vt:lpstr>
      <vt:lpstr>Слайд 13</vt:lpstr>
      <vt:lpstr>Нормативная документация:</vt:lpstr>
      <vt:lpstr>Мария Николаевна Прозорова e-mail: mariyaprozorova@mail.ru тел.: 8-909-135-23-70   </vt:lpstr>
    </vt:vector>
  </TitlesOfParts>
  <Company>Кировский медицинский колледж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йцу</dc:creator>
  <cp:lastModifiedBy>www.PHILka.RU</cp:lastModifiedBy>
  <cp:revision>83</cp:revision>
  <cp:lastPrinted>1601-01-01T00:00:00Z</cp:lastPrinted>
  <dcterms:created xsi:type="dcterms:W3CDTF">2014-01-29T07:51:55Z</dcterms:created>
  <dcterms:modified xsi:type="dcterms:W3CDTF">2014-03-06T09:34:59Z</dcterms:modified>
</cp:coreProperties>
</file>