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sldIdLst>
    <p:sldId id="256" r:id="rId2"/>
    <p:sldId id="290" r:id="rId3"/>
    <p:sldId id="291" r:id="rId4"/>
    <p:sldId id="296" r:id="rId5"/>
    <p:sldId id="292" r:id="rId6"/>
    <p:sldId id="293" r:id="rId7"/>
    <p:sldId id="263" r:id="rId8"/>
    <p:sldId id="297" r:id="rId9"/>
    <p:sldId id="298" r:id="rId10"/>
    <p:sldId id="257" r:id="rId11"/>
    <p:sldId id="266" r:id="rId12"/>
    <p:sldId id="294" r:id="rId13"/>
    <p:sldId id="268" r:id="rId14"/>
    <p:sldId id="270" r:id="rId15"/>
    <p:sldId id="271" r:id="rId16"/>
    <p:sldId id="272" r:id="rId17"/>
    <p:sldId id="273" r:id="rId18"/>
    <p:sldId id="267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00"/>
    <a:srgbClr val="CC0066"/>
    <a:srgbClr val="FF9933"/>
    <a:srgbClr val="A50021"/>
    <a:srgbClr val="993366"/>
    <a:srgbClr val="FF3300"/>
    <a:srgbClr val="CC33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77BF-0070-4606-8843-3BEC5463EE5A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CE38-3F06-4A77-A5BE-40926B07C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EB74-D929-415F-AE54-F4DCCD4FAB1E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FDF7-1BDC-48E0-8884-D3CA5DA46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9F46-5C49-4D1B-8DDD-B4DA47D7AD49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5E83-D42C-4849-AAB9-3438D93C8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7BD2-EFF6-4474-ADE7-C660656DDD82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F8282-B9A6-49AF-8715-67FAFE0E9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5229-0385-4779-BA28-C97E92AEE8A4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2744-A2D0-4F9D-95BE-6CB45181B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44CB-0FF4-4584-B29D-8F55FBCF87D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CACF-B600-4754-8B8F-7FDEABABC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9A3A-5DEF-4F7A-8242-E95AC4FCC284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867C-A906-4DD0-ADA5-936ACDB42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34BC-49E3-4F6C-AF5C-494890BA0DAC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5665-092F-4C5B-9A41-24747D9B7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563A2-220C-4DDD-B0C2-95C9DF209A1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EE89-E0E5-4999-91DA-2B715EAD3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9BEB-0D2E-4DCE-8427-FEAC232831A6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DFE1-B83A-4872-8174-F5C297453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DEC3C-AA08-4613-BB85-CD305971F25A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BA46-5DDB-4E41-90D9-8A16E0456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8E52435-0916-4AE5-98B4-FF7ECDE207A6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EC69CE-21A2-483C-A424-A031D6A6D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5" r:id="rId2"/>
    <p:sldLayoutId id="2147484094" r:id="rId3"/>
    <p:sldLayoutId id="2147484093" r:id="rId4"/>
    <p:sldLayoutId id="2147484092" r:id="rId5"/>
    <p:sldLayoutId id="2147484091" r:id="rId6"/>
    <p:sldLayoutId id="2147484090" r:id="rId7"/>
    <p:sldLayoutId id="2147484089" r:id="rId8"/>
    <p:sldLayoutId id="2147484097" r:id="rId9"/>
    <p:sldLayoutId id="2147484088" r:id="rId10"/>
    <p:sldLayoutId id="2147484087" r:id="rId11"/>
  </p:sldLayoutIdLst>
  <p:transition advClick="0" advTm="2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&#1082;&#1086;&#1085;&#1082;&#1091;&#1088;&#1089;%20&#1055;&#1088;&#1086;&#1092;&#1043;&#1048;&#1044;\6-&#1054;&#1089;&#1077;&#1085;&#1100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60;&#1077;&#1083;&#1100;&#1076;&#1096;&#1077;&#1088;&#1072;.avi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285860"/>
            <a:ext cx="8429216" cy="26432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</a:t>
            </a:r>
            <a:br>
              <a:rPr lang="ru-RU" sz="72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фельдшер</a:t>
            </a:r>
            <a:endParaRPr lang="ru-RU" sz="72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42862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Кировское областное государственное бюджетное образовательное учреждение «Кировский медицинский колледж» филиал в г. Котельниче</a:t>
            </a:r>
            <a:endParaRPr lang="ru-RU" sz="2400" b="1">
              <a:solidFill>
                <a:srgbClr val="FFFFFF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786188" y="4857750"/>
            <a:ext cx="5143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Работу выполнили студенты </a:t>
            </a:r>
            <a:r>
              <a:rPr lang="en-US" b="1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 курса специальность «Лечебное дело» </a:t>
            </a:r>
          </a:p>
          <a:p>
            <a:r>
              <a:rPr lang="ru-RU" b="1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Бушуева Екатерина, Кислицына Анна</a:t>
            </a:r>
          </a:p>
          <a:p>
            <a:r>
              <a:rPr lang="ru-RU" b="1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Руководитель: преподаватель менеджмента Коврижных Тамара Александровна </a:t>
            </a: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929063"/>
            <a:ext cx="21431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-Осен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31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title" idx="4294967295"/>
          </p:nvPr>
        </p:nvSpPr>
        <p:spPr>
          <a:xfrm>
            <a:off x="571500" y="214313"/>
            <a:ext cx="8229600" cy="928687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          </a:t>
            </a:r>
            <a:r>
              <a:rPr lang="ru-RU" smtClean="0">
                <a:solidFill>
                  <a:srgbClr val="CC0000"/>
                </a:solidFill>
                <a:latin typeface="Arial" charset="0"/>
              </a:rPr>
              <a:t>Условия труда  </a:t>
            </a:r>
          </a:p>
        </p:txBody>
      </p:sp>
      <p:sp>
        <p:nvSpPr>
          <p:cNvPr id="22530" name="Rectangle 4"/>
          <p:cNvSpPr>
            <a:spLocks noGrp="1"/>
          </p:cNvSpPr>
          <p:nvPr>
            <p:ph type="body" idx="4294967295"/>
          </p:nvPr>
        </p:nvSpPr>
        <p:spPr>
          <a:xfrm>
            <a:off x="4071938" y="1214438"/>
            <a:ext cx="4643437" cy="3071812"/>
          </a:xfrm>
        </p:spPr>
        <p:txBody>
          <a:bodyPr/>
          <a:lstStyle/>
          <a:p>
            <a:r>
              <a:rPr lang="ru-RU" smtClean="0"/>
              <a:t>Работа в постоянном контакте с людьми. </a:t>
            </a:r>
          </a:p>
          <a:p>
            <a:r>
              <a:rPr lang="ru-RU" smtClean="0"/>
              <a:t>Режим труда сменный.</a:t>
            </a:r>
          </a:p>
          <a:p>
            <a:r>
              <a:rPr lang="ru-RU" smtClean="0"/>
              <a:t>Возможны круглосуточные дежурства, работа в праздничные и выходные дни. </a:t>
            </a:r>
          </a:p>
        </p:txBody>
      </p:sp>
      <p:pic>
        <p:nvPicPr>
          <p:cNvPr id="22531" name="Содержимое 3" descr="SDC111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500188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IMG_64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071938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428625" y="3929063"/>
            <a:ext cx="39290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Труд сопряжен со значительными физическими нагрузками и нервными стрессами.</a:t>
            </a:r>
          </a:p>
        </p:txBody>
      </p:sp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63"/>
            <a:ext cx="4614863" cy="3000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u="sng" smtClean="0"/>
              <a:t> </a:t>
            </a:r>
            <a:endParaRPr lang="ru-RU" b="1" smtClean="0"/>
          </a:p>
          <a:p>
            <a:pPr eaLnBrk="1" hangingPunct="1"/>
            <a:r>
              <a:rPr lang="ru-RU" b="1" smtClean="0"/>
              <a:t>   Умение ладить с людьми. </a:t>
            </a:r>
          </a:p>
          <a:p>
            <a:pPr eaLnBrk="1" hangingPunct="1"/>
            <a:r>
              <a:rPr lang="ru-RU" b="1" smtClean="0"/>
              <a:t>Общительность. </a:t>
            </a:r>
          </a:p>
          <a:p>
            <a:pPr eaLnBrk="1" hangingPunct="1"/>
            <a:r>
              <a:rPr lang="ru-RU" b="1" smtClean="0"/>
              <a:t>Доброжелательность. </a:t>
            </a:r>
          </a:p>
          <a:p>
            <a:pPr eaLnBrk="1" hangingPunct="1"/>
            <a:r>
              <a:rPr lang="ru-RU" b="1" smtClean="0"/>
              <a:t>Эмоциональная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	 устойчивость. </a:t>
            </a:r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857250" y="0"/>
            <a:ext cx="7286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Главные качества профессионала</a:t>
            </a:r>
            <a:endParaRPr lang="ru-RU" sz="50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5" descr="cumcontrolatitensiuneaarteriala-13655235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86250"/>
            <a:ext cx="3432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4356100" y="384175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Компетентность.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Ответственность.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Организованность.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Самообладание.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Умение работать в      команде. </a:t>
            </a:r>
          </a:p>
        </p:txBody>
      </p:sp>
      <p:pic>
        <p:nvPicPr>
          <p:cNvPr id="23557" name="Содержимое 4" descr="51467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24525" y="1484313"/>
            <a:ext cx="2879725" cy="2284412"/>
          </a:xfrm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07375" cy="177323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C0000"/>
                </a:solidFill>
                <a:latin typeface="Arial" charset="0"/>
              </a:rPr>
              <a:t>Интеллектуальные способности</a:t>
            </a:r>
          </a:p>
        </p:txBody>
      </p:sp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214313" y="1858963"/>
            <a:ext cx="892968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SzPct val="200000"/>
              <a:buFont typeface="Arial" charset="0"/>
              <a:buChar char="•"/>
              <a:defRPr/>
            </a:pPr>
            <a:r>
              <a:rPr lang="ru-RU" b="1" dirty="0"/>
              <a:t>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Хорошая оперативная и долговременная память.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Способность концентрировать и распределять внимание.                      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Хорошая зрительно-моторная координация, развитие органов чувств (цветоощущение, обоняние, вкус, осязание, тактильная чувствительность). 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  <a:buFont typeface="Arial" charset="0"/>
              <a:buChar char="•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Способность эффективно действовать в кризисной ситуации.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85750"/>
            <a:ext cx="8501063" cy="421481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первом курсе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медицинского колледжа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много внимания уделяется таким фундаментальным теоретическим наукам, как анатомия и физиология человека, фармакология, генетика человека с основами медицинской генетики, гигиена и экология человека, латинский язык,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биоэтика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000125" y="500063"/>
            <a:ext cx="72151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5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Вхождение в профессию</a:t>
            </a:r>
            <a:endParaRPr lang="ru-RU" sz="50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571500" y="371475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практических занятиях  учащиеся знакомятся с основами сестринского дела, условиями безопасной среды для пациента и персонала, технологией оказания медицинских услуг.</a:t>
            </a:r>
            <a:endParaRPr lang="ru-RU" sz="2400"/>
          </a:p>
        </p:txBody>
      </p:sp>
      <p:pic>
        <p:nvPicPr>
          <p:cNvPr id="25604" name="Picture 11" descr="Тик"/>
          <p:cNvPicPr preferRelativeResize="0">
            <a:picLocks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5072063" y="3643313"/>
            <a:ext cx="3571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half" idx="1"/>
          </p:nvPr>
        </p:nvSpPr>
        <p:spPr>
          <a:xfrm>
            <a:off x="0" y="188913"/>
            <a:ext cx="8786813" cy="40005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ru-RU" sz="3200" smtClean="0">
              <a:latin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3200" smtClean="0">
                <a:latin typeface="Arial" charset="0"/>
              </a:rPr>
              <a:t>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 втором семестре начинается практика в больницах. Студенты выполняют обязанности младшего медицинского персонала – медсестер, санитаров.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 В процессе практики студенты получают навыки ухода за пациентами с учетом их возраста, характера и тяжести заболевания:  измеряют больным температуру тела,</a:t>
            </a:r>
          </a:p>
        </p:txBody>
      </p:sp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42875" y="214313"/>
            <a:ext cx="900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Адаптация к  практической деятельности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50825" y="3860800"/>
            <a:ext cx="59293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выполняют  медицинские манипуляции, собирают биологический материал для анализов и выполняют другие обязанности. </a:t>
            </a:r>
            <a:endParaRPr lang="ru-RU" sz="2800"/>
          </a:p>
        </p:txBody>
      </p:sp>
      <p:pic>
        <p:nvPicPr>
          <p:cNvPr id="26628" name="Содержимое 3" descr="SDC111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643313"/>
            <a:ext cx="28257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 idx="4294967295"/>
          </p:nvPr>
        </p:nvSpPr>
        <p:spPr>
          <a:xfrm>
            <a:off x="714375" y="0"/>
            <a:ext cx="8229600" cy="1143000"/>
          </a:xfrm>
        </p:spPr>
        <p:txBody>
          <a:bodyPr/>
          <a:lstStyle/>
          <a:p>
            <a:r>
              <a:rPr lang="ru-RU" sz="4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Становление профессионала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type="body" idx="1"/>
          </p:nvPr>
        </p:nvSpPr>
        <p:spPr>
          <a:xfrm>
            <a:off x="500063" y="1285875"/>
            <a:ext cx="7858125" cy="3429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Со второго курса обучения студенты начинают изучать пропедевтику клинических дисциплин, лечение пациентов терапевтического, хирургического профилей, детского возраста, оказание акушерско-гинекологической помощи, оказание психологической помощи пациенту и его окружению.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85813" y="4000500"/>
            <a:ext cx="5000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Производственную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практику проходят на базах лечебно-профилактических организаций по  профилю профессиональных модулей.</a:t>
            </a:r>
            <a:endParaRPr lang="ru-RU" sz="2800"/>
          </a:p>
        </p:txBody>
      </p:sp>
      <p:pic>
        <p:nvPicPr>
          <p:cNvPr id="27652" name="Рисунок 7" descr="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857625"/>
            <a:ext cx="28575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857250"/>
            <a:ext cx="8472488" cy="3000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Клинические  дисциплины формируют профессиональную компетентность и специальные умения, необходимые будущим работникам системы здравоохранения в том числе: умения проводить дифференциальную диагностику, оказывать неотложную медицинскую помощь,</a:t>
            </a:r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428625" y="0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Профессионализм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571500" y="3571875"/>
            <a:ext cx="4429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проводить профилактику заболеваний и санитарно-гигиеническое образование населения, осуществлять медико-социальную реабилитацию.</a:t>
            </a:r>
            <a:endParaRPr lang="ru-RU" sz="2800"/>
          </a:p>
        </p:txBody>
      </p:sp>
      <p:pic>
        <p:nvPicPr>
          <p:cNvPr id="28676" name="Рисунок 4" descr="women-docto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789363"/>
            <a:ext cx="335756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1214438"/>
            <a:ext cx="4572000" cy="5286375"/>
          </a:xfrm>
        </p:spPr>
        <p:txBody>
          <a:bodyPr>
            <a:normAutofit fontScale="85000" lnSpcReduction="1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300" dirty="0" smtClean="0"/>
              <a:t>Поликлиники, больницы, санатории, профилактории; </a:t>
            </a:r>
          </a:p>
          <a:p>
            <a:pPr marL="420624" indent="-384048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300" dirty="0" smtClean="0"/>
              <a:t>служба «скорой помощи»;</a:t>
            </a:r>
          </a:p>
          <a:p>
            <a:pPr marL="420624" indent="-384048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300" dirty="0" smtClean="0"/>
              <a:t>фельдшерско-акушерские пункты; </a:t>
            </a:r>
          </a:p>
          <a:p>
            <a:pPr marL="420624" indent="-384048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300" dirty="0" smtClean="0"/>
              <a:t>здравпункты образовательных учреждений и промышленных предприятий.</a:t>
            </a:r>
          </a:p>
          <a:p>
            <a:pPr marL="420624" indent="-384048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5750"/>
            <a:ext cx="4316413" cy="862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0624" indent="-384048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Места работы</a:t>
            </a:r>
            <a:endParaRPr lang="ru-RU" sz="5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5" descr="339c5eb6c3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6085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4" descr="cartoon5big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500188"/>
            <a:ext cx="3429000" cy="4500562"/>
          </a:xfrm>
        </p:spPr>
      </p:pic>
      <p:sp>
        <p:nvSpPr>
          <p:cNvPr id="30722" name="Содержимое 3"/>
          <p:cNvSpPr>
            <a:spLocks noGrp="1"/>
          </p:cNvSpPr>
          <p:nvPr>
            <p:ph sz="half" idx="2"/>
          </p:nvPr>
        </p:nvSpPr>
        <p:spPr>
          <a:xfrm>
            <a:off x="3714750" y="1071563"/>
            <a:ext cx="5429250" cy="53578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Курсы повышения квалификации. </a:t>
            </a:r>
          </a:p>
          <a:p>
            <a:pPr eaLnBrk="1" hangingPunct="1">
              <a:spcBef>
                <a:spcPct val="0"/>
              </a:spcBef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Административный рост – заведующий  ФАП,               здравпункта организаций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- старший фельдшер бригады скорой помощи.</a:t>
            </a:r>
          </a:p>
          <a:p>
            <a:pPr eaLnBrk="1" hangingPunct="1">
              <a:spcBef>
                <a:spcPct val="0"/>
              </a:spcBef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Продолжение образования в ВУЗе для получения профессии врача, фармацевта, психолога и   других смежных профессий.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357188" y="214313"/>
            <a:ext cx="87868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/>
              <a:t> </a:t>
            </a:r>
            <a:r>
              <a:rPr lang="ru-RU" sz="5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Профессиональная  карьера</a:t>
            </a:r>
            <a:endParaRPr lang="ru-RU" sz="50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28apr1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73138" y="0"/>
            <a:ext cx="10704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751388" y="188913"/>
            <a:ext cx="43926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адрес: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Кировская область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Котельнич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 Дениса Белых – 12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8(83342) 4-17-80, 4-05-84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0" y="214313"/>
            <a:ext cx="3786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 БОУ СПО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«Кировский медицинский колледж»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в г Котельниче</a:t>
            </a: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00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Никогда ни  от кого не скрою,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Что своей профессией горжусь.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Поделись со мной своей бедою 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Тут же на неё я отзовусь.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Я приду по первому же зову,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И, когда утихнет боль, дождусь,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Поделись со мною своею болью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Я с тобой терпеньем поделюсь.</a:t>
            </a: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214438" y="642938"/>
            <a:ext cx="728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C0000"/>
                </a:solidFill>
              </a:rPr>
              <a:t>Моя профессия - фельдшер</a:t>
            </a:r>
          </a:p>
        </p:txBody>
      </p:sp>
      <p:pic>
        <p:nvPicPr>
          <p:cNvPr id="14339" name="Рисунок 7" descr="IMG_6454.JPG"/>
          <p:cNvPicPr>
            <a:picLocks noChangeAspect="1"/>
          </p:cNvPicPr>
          <p:nvPr/>
        </p:nvPicPr>
        <p:blipFill>
          <a:blip r:embed="rId2"/>
          <a:srcRect l="12122" b="19444"/>
          <a:stretch>
            <a:fillRect/>
          </a:stretch>
        </p:blipFill>
        <p:spPr bwMode="auto">
          <a:xfrm>
            <a:off x="684213" y="4076700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6981">
            <a:off x="6192701" y="1784097"/>
            <a:ext cx="2140813" cy="1793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800" y="857232"/>
            <a:ext cx="683841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внимание!!!</a:t>
            </a:r>
          </a:p>
        </p:txBody>
      </p:sp>
    </p:spTree>
    <p:custDataLst>
      <p:tags r:id="rId1"/>
    </p:custData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Своей профессией горжусь!</a:t>
            </a:r>
            <a:endParaRPr lang="ru-RU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815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Знай, я буду рядышком с тобою,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Теплым словом страх  заговорю,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Убедить смогу и успокою,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Веру в исцеление вселю.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Никогда ни от кого не скрою,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Что своей профессией 	горжусь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Страхом смерти поделись со мною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				Я с тобою жизнью поделюсь!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6" name="Рисунок 5" descr="8cccf0655064467029f44ff3a4dd932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6326" y="1579552"/>
            <a:ext cx="2286017" cy="185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Рисунок 8" descr="IMG_64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933825"/>
            <a:ext cx="23320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85750"/>
            <a:ext cx="8515350" cy="1143000"/>
          </a:xfrm>
        </p:spPr>
        <p:txBody>
          <a:bodyPr/>
          <a:lstStyle/>
          <a:p>
            <a:r>
              <a:rPr lang="ru-RU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Востребованность профессии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	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Ни один человек не застрахован от болезни или несчастного случая, поэтому значение профессии  фельдшера трудно переоценить: в любое время и в любой местности она будет актуальной. 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	Подготовка специалистов в нашем колледже ведется под рабочие места. Трудоустройство выпускников  по специальности традиционно составляет 94% – 95% в пределах Кировской области.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858250" cy="9286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Специальность «Лечебное дело»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461375" cy="51435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Укрупненная группа 06 – Здравоохранение    Специальность 060101- Лечебное дело                 Квалификация выпускника – фельдшер                        Форма обучения – очная.    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Уровень образования- углубленная  подготовка.                                             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Нормативный срок освоения основной профессиональной образовательной программы        на базе среднего (полного) общего образования -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3 года 10 месяцев.                                                                     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Выпускник должен быть готов к профессиональной деятельности в качестве фельдшера.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714375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            </a:t>
            </a:r>
            <a:r>
              <a:rPr lang="ru-RU" smtClean="0">
                <a:solidFill>
                  <a:srgbClr val="CC0000"/>
                </a:solidFill>
                <a:latin typeface="Arial" charset="0"/>
              </a:rPr>
              <a:t>Фельдшер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571500" y="1571625"/>
            <a:ext cx="4071938" cy="4389438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	Самый эрудированный медицинский работник среднего звена, обладающий современными знаниями медицины. </a:t>
            </a:r>
          </a:p>
        </p:txBody>
      </p:sp>
      <p:pic>
        <p:nvPicPr>
          <p:cNvPr id="18435" name="Содержимое 4" descr="scr_005.jpg"/>
          <p:cNvPicPr>
            <a:picLocks noChangeAspect="1"/>
          </p:cNvPicPr>
          <p:nvPr/>
        </p:nvPicPr>
        <p:blipFill>
          <a:blip r:embed="rId2"/>
          <a:srcRect l="9259"/>
          <a:stretch>
            <a:fillRect/>
          </a:stretch>
        </p:blipFill>
        <p:spPr bwMode="auto">
          <a:xfrm>
            <a:off x="4214813" y="1643063"/>
            <a:ext cx="47148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500188"/>
            <a:ext cx="8429625" cy="5572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основы организации здравоохранения, терапии, хирургии, педиатрии, акушерства и гинекологии;  </a:t>
            </a:r>
          </a:p>
          <a:p>
            <a:pPr eaLnBrk="1" hangingPunct="1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методы обследования ,лечения и ухода за больными с распространенными заболеваниями; </a:t>
            </a:r>
          </a:p>
          <a:p>
            <a:pPr eaLnBrk="1" hangingPunct="1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приемы оказания первой доврачебной помощи;</a:t>
            </a:r>
          </a:p>
          <a:p>
            <a:pPr eaLnBrk="1" hangingPunct="1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инструкции по применению медикаментов;  </a:t>
            </a:r>
          </a:p>
          <a:p>
            <a:pPr eaLnBrk="1" hangingPunct="1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правила дезинфекции и санитарно-эпидемического режима;                                     </a:t>
            </a:r>
          </a:p>
          <a:p>
            <a:pPr eaLnBrk="1" hangingPunct="1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принципы медицинской этики и деонтологии;      </a:t>
            </a:r>
          </a:p>
          <a:p>
            <a:pPr eaLnBrk="1" hangingPunct="1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психологию профессионального общения.</a:t>
            </a: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65088" y="188913"/>
            <a:ext cx="90789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Фельдшер должен знать и уметь :</a:t>
            </a:r>
            <a:r>
              <a:rPr lang="ru-RU" sz="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971550" y="0"/>
            <a:ext cx="7570788" cy="1658938"/>
          </a:xfrm>
        </p:spPr>
        <p:txBody>
          <a:bodyPr/>
          <a:lstStyle/>
          <a:p>
            <a:pPr algn="ctr"/>
            <a:r>
              <a:rPr lang="ru-RU" sz="54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r>
              <a:rPr lang="ru-RU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(по углубленной подготовке)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214313" y="1935163"/>
            <a:ext cx="8715375" cy="4389437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Диагностическая деятельность;                                 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Лечебная деятельность;                                             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Неотложная медицинская деятельность на догоспитальном этапе;                                               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Профилактическая деятельность;                            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Медико - социальная деятельность;                             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Организационно – аналитическая деятельность.               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/>
          <p:cNvCxnSpPr>
            <a:endCxn id="12" idx="0"/>
          </p:cNvCxnSpPr>
          <p:nvPr/>
        </p:nvCxnSpPr>
        <p:spPr>
          <a:xfrm>
            <a:off x="5357813" y="4071938"/>
            <a:ext cx="1536700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214938" y="2286000"/>
            <a:ext cx="1857375" cy="785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2"/>
          </p:cNvCxnSpPr>
          <p:nvPr/>
        </p:nvCxnSpPr>
        <p:spPr>
          <a:xfrm rot="10800000">
            <a:off x="2249488" y="2286000"/>
            <a:ext cx="1751012" cy="785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11" idx="0"/>
          </p:cNvCxnSpPr>
          <p:nvPr/>
        </p:nvCxnSpPr>
        <p:spPr>
          <a:xfrm rot="10800000" flipV="1">
            <a:off x="2143125" y="4143375"/>
            <a:ext cx="1714500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214688" y="2857500"/>
            <a:ext cx="2786062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" y="928688"/>
            <a:ext cx="3214687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Самостоятельно  ведет прием пациентов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3" y="1000125"/>
            <a:ext cx="3214687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Оказывает лечебно-диагностическую и неотложную помощь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4643438"/>
            <a:ext cx="3286125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Ведет активную пропаганду здорового образа жизни</a:t>
            </a:r>
            <a:endParaRPr lang="ru-RU" sz="24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0" y="4643438"/>
            <a:ext cx="3500438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 профилактическую и противоэпидемическую работу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75" y="2786063"/>
            <a:ext cx="2714625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Участвует в диспансеризации и реабилитации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7938" y="2857500"/>
            <a:ext cx="2643187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 прием родов при необходимости</a:t>
            </a:r>
          </a:p>
        </p:txBody>
      </p:sp>
      <p:cxnSp>
        <p:nvCxnSpPr>
          <p:cNvPr id="32" name="Прямая со стрелкой 31"/>
          <p:cNvCxnSpPr>
            <a:stCxn id="7" idx="6"/>
          </p:cNvCxnSpPr>
          <p:nvPr/>
        </p:nvCxnSpPr>
        <p:spPr>
          <a:xfrm>
            <a:off x="6000750" y="3535363"/>
            <a:ext cx="357188" cy="3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7" idx="2"/>
          </p:cNvCxnSpPr>
          <p:nvPr/>
        </p:nvCxnSpPr>
        <p:spPr>
          <a:xfrm rot="10800000" flipV="1">
            <a:off x="2857500" y="3535363"/>
            <a:ext cx="357188" cy="3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518" name="TextBox 58"/>
          <p:cNvSpPr txBox="1">
            <a:spLocks noChangeArrowheads="1"/>
          </p:cNvSpPr>
          <p:nvPr/>
        </p:nvSpPr>
        <p:spPr bwMode="auto">
          <a:xfrm>
            <a:off x="1500188" y="0"/>
            <a:ext cx="6215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Функции фельдшера</a:t>
            </a:r>
          </a:p>
        </p:txBody>
      </p:sp>
      <p:sp>
        <p:nvSpPr>
          <p:cNvPr id="21519" name="TextBox 23"/>
          <p:cNvSpPr txBox="1">
            <a:spLocks noChangeArrowheads="1"/>
          </p:cNvSpPr>
          <p:nvPr/>
        </p:nvSpPr>
        <p:spPr bwMode="auto">
          <a:xfrm>
            <a:off x="3571875" y="3214688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Фельдшер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4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1085</TotalTime>
  <Words>656</Words>
  <Application>Microsoft Office PowerPoint</Application>
  <PresentationFormat>Экран (4:3)</PresentationFormat>
  <Paragraphs>116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Слайд 1</vt:lpstr>
      <vt:lpstr>Слайд 2</vt:lpstr>
      <vt:lpstr>Своей профессией горжусь!</vt:lpstr>
      <vt:lpstr>Востребованность профессии</vt:lpstr>
      <vt:lpstr>Специальность «Лечебное дело»</vt:lpstr>
      <vt:lpstr>            Фельдшер </vt:lpstr>
      <vt:lpstr>Слайд 7</vt:lpstr>
      <vt:lpstr>Виды деятельности               (по углубленной подготовке)</vt:lpstr>
      <vt:lpstr>Слайд 9</vt:lpstr>
      <vt:lpstr>          Условия труда  </vt:lpstr>
      <vt:lpstr>Слайд 11</vt:lpstr>
      <vt:lpstr>Интеллектуальные способности</vt:lpstr>
      <vt:lpstr>Слайд 13</vt:lpstr>
      <vt:lpstr>Слайд 14</vt:lpstr>
      <vt:lpstr>Становление профессионала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Фельдшер</dc:title>
  <dc:creator>Your User Name</dc:creator>
  <cp:lastModifiedBy>User</cp:lastModifiedBy>
  <cp:revision>80</cp:revision>
  <dcterms:created xsi:type="dcterms:W3CDTF">2013-12-02T15:18:55Z</dcterms:created>
  <dcterms:modified xsi:type="dcterms:W3CDTF">2013-12-23T12:59:21Z</dcterms:modified>
</cp:coreProperties>
</file>