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2" r:id="rId3"/>
    <p:sldId id="257" r:id="rId4"/>
    <p:sldId id="267" r:id="rId5"/>
    <p:sldId id="271" r:id="rId6"/>
    <p:sldId id="272" r:id="rId7"/>
    <p:sldId id="273" r:id="rId8"/>
    <p:sldId id="274" r:id="rId9"/>
    <p:sldId id="264" r:id="rId10"/>
    <p:sldId id="275" r:id="rId11"/>
    <p:sldId id="277" r:id="rId12"/>
    <p:sldId id="268" r:id="rId13"/>
    <p:sldId id="278" r:id="rId14"/>
    <p:sldId id="279" r:id="rId15"/>
    <p:sldId id="280" r:id="rId16"/>
    <p:sldId id="282" r:id="rId17"/>
    <p:sldId id="283" r:id="rId18"/>
    <p:sldId id="284" r:id="rId19"/>
    <p:sldId id="269" r:id="rId20"/>
    <p:sldId id="263" r:id="rId21"/>
    <p:sldId id="265" r:id="rId22"/>
    <p:sldId id="285" r:id="rId23"/>
    <p:sldId id="260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3D3D3"/>
    <a:srgbClr val="E4E4E4"/>
    <a:srgbClr val="0033CC"/>
    <a:srgbClr val="C1D9FF"/>
    <a:srgbClr val="FFFFCC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80" d="100"/>
          <a:sy n="80" d="100"/>
        </p:scale>
        <p:origin x="-240" y="64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ull dir="l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ull dir="l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ull dir="l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ull dir="l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ull dir="l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ull dir="l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29.11.2017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ull dir="l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29.11.2017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ull dir="l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29.11.2017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ull dir="l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ull dir="l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ull dir="l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29.11.2017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pull dir="ld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gi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3D3D3">
            <a:alpha val="74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://medstatcher.at.ua/novunu_kolya/newborn-baby.jpg"/>
          <p:cNvPicPr>
            <a:picLocks noChangeAspect="1" noChangeArrowheads="1"/>
          </p:cNvPicPr>
          <p:nvPr/>
        </p:nvPicPr>
        <p:blipFill>
          <a:blip r:embed="rId2" cstate="print"/>
          <a:srcRect t="-1347"/>
          <a:stretch>
            <a:fillRect/>
          </a:stretch>
        </p:blipFill>
        <p:spPr bwMode="auto">
          <a:xfrm flipH="1">
            <a:off x="-3" y="1340769"/>
            <a:ext cx="8028385" cy="5517232"/>
          </a:xfrm>
          <a:prstGeom prst="rect">
            <a:avLst/>
          </a:prstGeom>
          <a:noFill/>
          <a:effectLst>
            <a:softEdge rad="31750"/>
          </a:effec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188640"/>
            <a:ext cx="9144000" cy="1008111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715963"/>
            <a:r>
              <a:rPr lang="ru-RU" sz="2400" dirty="0" smtClean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ЦМК профессиональной подготовки акушерского, гинекологического и педиатрического профилей</a:t>
            </a:r>
            <a:endParaRPr lang="ru-RU" sz="2400" dirty="0">
              <a:latin typeface="Times New Roman" pitchFamily="18" charset="0"/>
              <a:ea typeface="Arial Unicode MS" pitchFamily="34" charset="-128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850704" y="1484784"/>
            <a:ext cx="6293296" cy="2880320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Отчет 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о проведенных мероприятиях, посвященных 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150-летию специальности 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31.02.02 Акушерское дело</a:t>
            </a:r>
            <a:endParaRPr lang="ru-RU" dirty="0">
              <a:solidFill>
                <a:schemeClr val="tx1"/>
              </a:solidFill>
              <a:latin typeface="Times New Roman" pitchFamily="18" charset="0"/>
              <a:ea typeface="Arial Unicode MS" pitchFamily="34" charset="-128"/>
              <a:cs typeface="Times New Roman" pitchFamily="18" charset="0"/>
            </a:endParaRPr>
          </a:p>
        </p:txBody>
      </p:sp>
      <p:pic>
        <p:nvPicPr>
          <p:cNvPr id="1026" name="Picture 2" descr="Кировский медицинский колледж"/>
          <p:cNvPicPr>
            <a:picLocks noChangeAspect="1" noChangeArrowheads="1"/>
          </p:cNvPicPr>
          <p:nvPr/>
        </p:nvPicPr>
        <p:blipFill>
          <a:blip r:embed="rId3" cstate="print"/>
          <a:srcRect r="86538"/>
          <a:stretch>
            <a:fillRect/>
          </a:stretch>
        </p:blipFill>
        <p:spPr bwMode="auto">
          <a:xfrm>
            <a:off x="179512" y="188640"/>
            <a:ext cx="1008112" cy="99851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ull dir="l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0" y="188641"/>
            <a:ext cx="9144000" cy="72008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marL="92075" marR="0" lvl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5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Игра «Счастливый</a:t>
            </a:r>
            <a:r>
              <a:rPr kumimoji="0" lang="ru-RU" sz="2500" b="0" i="0" u="none" strike="noStrike" kern="1200" cap="none" spc="0" normalizeH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случай</a:t>
            </a:r>
            <a:r>
              <a:rPr kumimoji="0" lang="ru-RU" sz="25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»   08.11.2017</a:t>
            </a:r>
          </a:p>
        </p:txBody>
      </p:sp>
      <p:pic>
        <p:nvPicPr>
          <p:cNvPr id="6146" name="Picture 2" descr="C:\Users\sanycsan\Desktop\для Микитенко А.А. от Комлевой\счастливый случай\Image000691.jpg"/>
          <p:cNvPicPr>
            <a:picLocks noChangeAspect="1" noChangeArrowheads="1"/>
          </p:cNvPicPr>
          <p:nvPr/>
        </p:nvPicPr>
        <p:blipFill>
          <a:blip r:embed="rId2" cstate="print"/>
          <a:srcRect t="4762" r="4762"/>
          <a:stretch>
            <a:fillRect/>
          </a:stretch>
        </p:blipFill>
        <p:spPr bwMode="auto">
          <a:xfrm>
            <a:off x="4572000" y="1052736"/>
            <a:ext cx="4320480" cy="2880320"/>
          </a:xfrm>
          <a:prstGeom prst="rect">
            <a:avLst/>
          </a:prstGeom>
          <a:noFill/>
        </p:spPr>
      </p:pic>
      <p:pic>
        <p:nvPicPr>
          <p:cNvPr id="6147" name="Picture 3" descr="C:\Users\sanycsan\Desktop\для Микитенко А.А. от Комлевой\счастливый случай\Image000751.jpg"/>
          <p:cNvPicPr>
            <a:picLocks noChangeAspect="1" noChangeArrowheads="1"/>
          </p:cNvPicPr>
          <p:nvPr/>
        </p:nvPicPr>
        <p:blipFill>
          <a:blip r:embed="rId3" cstate="print"/>
          <a:srcRect t="4762" b="8048"/>
          <a:stretch>
            <a:fillRect/>
          </a:stretch>
        </p:blipFill>
        <p:spPr bwMode="auto">
          <a:xfrm>
            <a:off x="2267744" y="4005064"/>
            <a:ext cx="4536504" cy="2636912"/>
          </a:xfrm>
          <a:prstGeom prst="rect">
            <a:avLst/>
          </a:prstGeom>
          <a:noFill/>
        </p:spPr>
      </p:pic>
      <p:pic>
        <p:nvPicPr>
          <p:cNvPr id="6148" name="Picture 4" descr="C:\Users\sanycsan\Desktop\для Микитенко А.А. от Комлевой\счастливый случай\Image0005841.jpg"/>
          <p:cNvPicPr>
            <a:picLocks noChangeAspect="1" noChangeArrowheads="1"/>
          </p:cNvPicPr>
          <p:nvPr/>
        </p:nvPicPr>
        <p:blipFill>
          <a:blip r:embed="rId4" cstate="print"/>
          <a:srcRect r="5598" b="4021"/>
          <a:stretch>
            <a:fillRect/>
          </a:stretch>
        </p:blipFill>
        <p:spPr bwMode="auto">
          <a:xfrm>
            <a:off x="179512" y="1052736"/>
            <a:ext cx="4248472" cy="288032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ull dir="ld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0" y="188641"/>
            <a:ext cx="9144000" cy="72008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marL="92075" marR="0" lvl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5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Игра «Счастливый</a:t>
            </a:r>
            <a:r>
              <a:rPr kumimoji="0" lang="ru-RU" sz="2500" b="0" i="0" u="none" strike="noStrike" kern="1200" cap="none" spc="0" normalizeH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случай</a:t>
            </a:r>
            <a:r>
              <a:rPr kumimoji="0" lang="ru-RU" sz="25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»   08.11.2017</a:t>
            </a:r>
          </a:p>
        </p:txBody>
      </p:sp>
      <p:pic>
        <p:nvPicPr>
          <p:cNvPr id="6" name="Picture 4" descr="C:\Users\sanycsan\Desktop\для Микитенко А.А. от Комлевой\счастливый случай\Image000371.jpg"/>
          <p:cNvPicPr>
            <a:picLocks noChangeAspect="1" noChangeArrowheads="1"/>
          </p:cNvPicPr>
          <p:nvPr/>
        </p:nvPicPr>
        <p:blipFill>
          <a:blip r:embed="rId2" cstate="print"/>
          <a:srcRect r="8928" b="9611"/>
          <a:stretch>
            <a:fillRect/>
          </a:stretch>
        </p:blipFill>
        <p:spPr bwMode="auto">
          <a:xfrm>
            <a:off x="539552" y="4149080"/>
            <a:ext cx="3816424" cy="2547445"/>
          </a:xfrm>
          <a:prstGeom prst="rect">
            <a:avLst/>
          </a:prstGeom>
          <a:noFill/>
        </p:spPr>
      </p:pic>
      <p:pic>
        <p:nvPicPr>
          <p:cNvPr id="9" name="Picture 2" descr="C:\Users\sanycsan\Desktop\для Микитенко А.А. от Комлевой\счастливый случай\Image000201.jpg"/>
          <p:cNvPicPr>
            <a:picLocks noChangeAspect="1" noChangeArrowheads="1"/>
          </p:cNvPicPr>
          <p:nvPr/>
        </p:nvPicPr>
        <p:blipFill>
          <a:blip r:embed="rId3" cstate="print">
            <a:lum bright="5000" contrast="3000"/>
          </a:blip>
          <a:srcRect l="6401" t="21602" r="21591"/>
          <a:stretch>
            <a:fillRect/>
          </a:stretch>
        </p:blipFill>
        <p:spPr bwMode="auto">
          <a:xfrm>
            <a:off x="4572000" y="1073630"/>
            <a:ext cx="4104456" cy="2979102"/>
          </a:xfrm>
          <a:prstGeom prst="rect">
            <a:avLst/>
          </a:prstGeom>
          <a:noFill/>
        </p:spPr>
      </p:pic>
      <p:pic>
        <p:nvPicPr>
          <p:cNvPr id="7170" name="Picture 2" descr="C:\Users\sanycsan\Desktop\для Микитенко А.А. от Комлевой\счастливый случай\Image001011.jpg"/>
          <p:cNvPicPr>
            <a:picLocks noChangeAspect="1" noChangeArrowheads="1"/>
          </p:cNvPicPr>
          <p:nvPr/>
        </p:nvPicPr>
        <p:blipFill>
          <a:blip r:embed="rId4" cstate="print"/>
          <a:srcRect l="14666" t="8000" r="14667" b="8000"/>
          <a:stretch>
            <a:fillRect/>
          </a:stretch>
        </p:blipFill>
        <p:spPr bwMode="auto">
          <a:xfrm>
            <a:off x="539552" y="1052736"/>
            <a:ext cx="3816424" cy="3024336"/>
          </a:xfrm>
          <a:prstGeom prst="rect">
            <a:avLst/>
          </a:prstGeom>
          <a:noFill/>
        </p:spPr>
      </p:pic>
      <p:pic>
        <p:nvPicPr>
          <p:cNvPr id="7171" name="Picture 3" descr="C:\Users\sanycsan\Desktop\для Микитенко А.А. от Комлевой\счастливый случай\Image000961.jpg"/>
          <p:cNvPicPr>
            <a:picLocks noChangeAspect="1" noChangeArrowheads="1"/>
          </p:cNvPicPr>
          <p:nvPr/>
        </p:nvPicPr>
        <p:blipFill>
          <a:blip r:embed="rId5" cstate="print"/>
          <a:srcRect l="5218" t="12286" r="7535" b="6229"/>
          <a:stretch>
            <a:fillRect/>
          </a:stretch>
        </p:blipFill>
        <p:spPr bwMode="auto">
          <a:xfrm>
            <a:off x="4572000" y="4149079"/>
            <a:ext cx="4104456" cy="2555605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ull dir="ld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0" y="188641"/>
            <a:ext cx="9144000" cy="72008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marL="92075" marR="0" lvl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5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Научно-практическая конференция   22.11.2017</a:t>
            </a:r>
          </a:p>
        </p:txBody>
      </p:sp>
      <p:sp>
        <p:nvSpPr>
          <p:cNvPr id="6" name="Содержимое 2"/>
          <p:cNvSpPr>
            <a:spLocks noGrp="1"/>
          </p:cNvSpPr>
          <p:nvPr>
            <p:ph idx="1"/>
          </p:nvPr>
        </p:nvSpPr>
        <p:spPr>
          <a:xfrm>
            <a:off x="251520" y="2060849"/>
            <a:ext cx="4176464" cy="4248472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2400" i="1" dirty="0" smtClean="0">
                <a:latin typeface="Monotype Corsiva" pitchFamily="66" charset="0"/>
              </a:rPr>
              <a:t>И в зной, и в лютые метели,</a:t>
            </a:r>
          </a:p>
          <a:p>
            <a:pPr>
              <a:buNone/>
            </a:pPr>
            <a:r>
              <a:rPr lang="ru-RU" sz="2400" i="1" dirty="0" smtClean="0">
                <a:latin typeface="Monotype Corsiva" pitchFamily="66" charset="0"/>
              </a:rPr>
              <a:t>В походный час и в мирный час</a:t>
            </a:r>
          </a:p>
          <a:p>
            <a:pPr>
              <a:buNone/>
            </a:pPr>
            <a:r>
              <a:rPr lang="ru-RU" sz="2400" i="1" dirty="0" smtClean="0">
                <a:latin typeface="Monotype Corsiva" pitchFamily="66" charset="0"/>
              </a:rPr>
              <a:t>Уже от самой колыбели</a:t>
            </a:r>
          </a:p>
          <a:p>
            <a:pPr>
              <a:buNone/>
            </a:pPr>
            <a:r>
              <a:rPr lang="ru-RU" sz="2400" i="1" dirty="0" smtClean="0">
                <a:latin typeface="Monotype Corsiva" pitchFamily="66" charset="0"/>
              </a:rPr>
              <a:t>Они добром встречают нас.</a:t>
            </a:r>
          </a:p>
          <a:p>
            <a:pPr>
              <a:buNone/>
            </a:pPr>
            <a:r>
              <a:rPr lang="ru-RU" sz="2400" i="1" dirty="0" smtClean="0">
                <a:latin typeface="Monotype Corsiva" pitchFamily="66" charset="0"/>
              </a:rPr>
              <a:t>Здоровье дарят нам и счастье,</a:t>
            </a:r>
          </a:p>
          <a:p>
            <a:pPr>
              <a:buNone/>
            </a:pPr>
            <a:r>
              <a:rPr lang="ru-RU" sz="2400" i="1" dirty="0" smtClean="0">
                <a:latin typeface="Monotype Corsiva" pitchFamily="66" charset="0"/>
              </a:rPr>
              <a:t>И чтобы жизнь была в цвету.</a:t>
            </a:r>
          </a:p>
          <a:p>
            <a:pPr>
              <a:buNone/>
            </a:pPr>
            <a:r>
              <a:rPr lang="ru-RU" sz="2400" i="1" dirty="0" smtClean="0">
                <a:latin typeface="Monotype Corsiva" pitchFamily="66" charset="0"/>
              </a:rPr>
              <a:t>Мы чтим их вечное участье,</a:t>
            </a:r>
          </a:p>
          <a:p>
            <a:pPr>
              <a:buNone/>
            </a:pPr>
            <a:r>
              <a:rPr lang="ru-RU" sz="2400" i="1" dirty="0" smtClean="0">
                <a:latin typeface="Monotype Corsiva" pitchFamily="66" charset="0"/>
              </a:rPr>
              <a:t>Их золотую доброту.</a:t>
            </a:r>
          </a:p>
          <a:p>
            <a:pPr>
              <a:buNone/>
            </a:pPr>
            <a:r>
              <a:rPr lang="ru-RU" sz="2400" i="1" dirty="0" smtClean="0">
                <a:latin typeface="Monotype Corsiva" pitchFamily="66" charset="0"/>
              </a:rPr>
              <a:t>		Сергей Островский.</a:t>
            </a:r>
            <a:endParaRPr lang="ru-RU" sz="2400" i="1" dirty="0">
              <a:latin typeface="Monotype Corsiva" pitchFamily="66" charset="0"/>
            </a:endParaRPr>
          </a:p>
        </p:txBody>
      </p:sp>
      <p:pic>
        <p:nvPicPr>
          <p:cNvPr id="5126" name="Picture 6" descr="D:\Новая папка\IMG_29311.JPG"/>
          <p:cNvPicPr>
            <a:picLocks noChangeAspect="1" noChangeArrowheads="1"/>
          </p:cNvPicPr>
          <p:nvPr/>
        </p:nvPicPr>
        <p:blipFill>
          <a:blip r:embed="rId2" cstate="print"/>
          <a:srcRect b="10723"/>
          <a:stretch>
            <a:fillRect/>
          </a:stretch>
        </p:blipFill>
        <p:spPr bwMode="auto">
          <a:xfrm>
            <a:off x="4427984" y="3933056"/>
            <a:ext cx="4476975" cy="2664296"/>
          </a:xfrm>
          <a:prstGeom prst="rect">
            <a:avLst/>
          </a:prstGeom>
          <a:noFill/>
        </p:spPr>
      </p:pic>
      <p:pic>
        <p:nvPicPr>
          <p:cNvPr id="5128" name="Picture 8" descr="D:\Новая папка\IMG_29331.JPG"/>
          <p:cNvPicPr>
            <a:picLocks noChangeAspect="1" noChangeArrowheads="1"/>
          </p:cNvPicPr>
          <p:nvPr/>
        </p:nvPicPr>
        <p:blipFill>
          <a:blip r:embed="rId3" cstate="print"/>
          <a:srcRect t="7682"/>
          <a:stretch>
            <a:fillRect/>
          </a:stretch>
        </p:blipFill>
        <p:spPr bwMode="auto">
          <a:xfrm>
            <a:off x="4427984" y="1052736"/>
            <a:ext cx="4464496" cy="2748032"/>
          </a:xfrm>
          <a:prstGeom prst="rect">
            <a:avLst/>
          </a:prstGeom>
          <a:noFill/>
        </p:spPr>
      </p:pic>
      <p:sp>
        <p:nvSpPr>
          <p:cNvPr id="11" name="Содержимое 2"/>
          <p:cNvSpPr txBox="1">
            <a:spLocks/>
          </p:cNvSpPr>
          <p:nvPr/>
        </p:nvSpPr>
        <p:spPr>
          <a:xfrm>
            <a:off x="323528" y="1556792"/>
            <a:ext cx="4248472" cy="5760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1588" marR="0" lvl="0" indent="127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Эпиграф конференции:</a:t>
            </a:r>
            <a:endParaRPr kumimoji="0" lang="ru-RU" sz="2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pull dir="ld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0" y="188641"/>
            <a:ext cx="9144000" cy="72008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marL="92075" marR="0" lvl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5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Научно-практическая конференция   22.11.2017</a:t>
            </a:r>
          </a:p>
        </p:txBody>
      </p:sp>
      <p:pic>
        <p:nvPicPr>
          <p:cNvPr id="8195" name="Picture 3" descr="D:\Новая папка\IMG_29391.JPG"/>
          <p:cNvPicPr>
            <a:picLocks noChangeAspect="1" noChangeArrowheads="1"/>
          </p:cNvPicPr>
          <p:nvPr/>
        </p:nvPicPr>
        <p:blipFill>
          <a:blip r:embed="rId2" cstate="print"/>
          <a:srcRect t="10136" b="6745"/>
          <a:stretch>
            <a:fillRect/>
          </a:stretch>
        </p:blipFill>
        <p:spPr bwMode="auto">
          <a:xfrm>
            <a:off x="179512" y="1124744"/>
            <a:ext cx="5328592" cy="2952328"/>
          </a:xfrm>
          <a:prstGeom prst="rect">
            <a:avLst/>
          </a:prstGeom>
          <a:noFill/>
        </p:spPr>
      </p:pic>
      <p:pic>
        <p:nvPicPr>
          <p:cNvPr id="8194" name="Picture 2" descr="D:\Новая папка\IMG_29411.JPG"/>
          <p:cNvPicPr>
            <a:picLocks noChangeAspect="1" noChangeArrowheads="1"/>
          </p:cNvPicPr>
          <p:nvPr/>
        </p:nvPicPr>
        <p:blipFill>
          <a:blip r:embed="rId3" cstate="print"/>
          <a:srcRect t="21376"/>
          <a:stretch>
            <a:fillRect/>
          </a:stretch>
        </p:blipFill>
        <p:spPr bwMode="auto">
          <a:xfrm>
            <a:off x="3453059" y="3789040"/>
            <a:ext cx="5402909" cy="2831975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ull dir="ld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0" y="188641"/>
            <a:ext cx="9144000" cy="72008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marL="92075" marR="0" lvl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5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Научно-практическая конференция   22.11.2017</a:t>
            </a:r>
          </a:p>
        </p:txBody>
      </p:sp>
      <p:sp>
        <p:nvSpPr>
          <p:cNvPr id="6" name="Содержимое 2"/>
          <p:cNvSpPr>
            <a:spLocks noGrp="1"/>
          </p:cNvSpPr>
          <p:nvPr>
            <p:ph idx="1"/>
          </p:nvPr>
        </p:nvSpPr>
        <p:spPr>
          <a:xfrm>
            <a:off x="539552" y="4869160"/>
            <a:ext cx="8064896" cy="1440159"/>
          </a:xfrm>
        </p:spPr>
        <p:txBody>
          <a:bodyPr>
            <a:noAutofit/>
          </a:bodyPr>
          <a:lstStyle/>
          <a:p>
            <a:pPr marL="1588" indent="12700" algn="ctr">
              <a:buNone/>
            </a:pP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Кононова Елена Геннадьевна</a:t>
            </a:r>
          </a:p>
          <a:p>
            <a:pPr marL="1588" indent="12700" algn="ctr">
              <a:buNone/>
            </a:pP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главная акушерка перинатального центра</a:t>
            </a:r>
          </a:p>
          <a:p>
            <a:pPr marL="1588" indent="12700" algn="ctr">
              <a:buNone/>
            </a:pP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Тема выступления: «Роль непрерывного образования в профессиональном росте акушерки»</a:t>
            </a:r>
            <a:endParaRPr lang="ru-RU" sz="2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 descr="D:\Новая папка\IMG_29631.JPG"/>
          <p:cNvPicPr>
            <a:picLocks noChangeAspect="1" noChangeArrowheads="1"/>
          </p:cNvPicPr>
          <p:nvPr/>
        </p:nvPicPr>
        <p:blipFill>
          <a:blip r:embed="rId2" cstate="print"/>
          <a:srcRect l="17681" t="12707"/>
          <a:stretch>
            <a:fillRect/>
          </a:stretch>
        </p:blipFill>
        <p:spPr bwMode="auto">
          <a:xfrm>
            <a:off x="1907704" y="1052736"/>
            <a:ext cx="5364088" cy="3792544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ull dir="ld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0" y="188641"/>
            <a:ext cx="9144000" cy="72008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marL="92075" marR="0" lvl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5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Научно-практическая конференция   22.11.2017</a:t>
            </a:r>
          </a:p>
        </p:txBody>
      </p:sp>
      <p:sp>
        <p:nvSpPr>
          <p:cNvPr id="6" name="Содержимое 2"/>
          <p:cNvSpPr>
            <a:spLocks noGrp="1"/>
          </p:cNvSpPr>
          <p:nvPr>
            <p:ph idx="1"/>
          </p:nvPr>
        </p:nvSpPr>
        <p:spPr>
          <a:xfrm>
            <a:off x="539552" y="4869160"/>
            <a:ext cx="8064896" cy="1440159"/>
          </a:xfrm>
        </p:spPr>
        <p:txBody>
          <a:bodyPr>
            <a:noAutofit/>
          </a:bodyPr>
          <a:lstStyle/>
          <a:p>
            <a:pPr marL="1588" indent="12700" algn="ctr">
              <a:buNone/>
            </a:pP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Шаклеина Римма Александровна</a:t>
            </a:r>
          </a:p>
          <a:p>
            <a:pPr marL="1588" indent="12700" algn="ctr">
              <a:buNone/>
            </a:pP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старшая акушерка отделения ВРТ</a:t>
            </a:r>
          </a:p>
          <a:p>
            <a:pPr marL="1588" indent="12700" algn="ctr">
              <a:buNone/>
            </a:pP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Тема выступления: «Инновации в системе обеспечения помощи пациентам с бесплодием»</a:t>
            </a:r>
          </a:p>
        </p:txBody>
      </p:sp>
      <p:pic>
        <p:nvPicPr>
          <p:cNvPr id="10242" name="Picture 2" descr="D:\Новая папка\IMG_297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1052736"/>
            <a:ext cx="5544616" cy="369641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ull dir="ld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 descr="D:\Новая папка\IMG_30091.JPG"/>
          <p:cNvPicPr>
            <a:picLocks noChangeAspect="1" noChangeArrowheads="1"/>
          </p:cNvPicPr>
          <p:nvPr/>
        </p:nvPicPr>
        <p:blipFill>
          <a:blip r:embed="rId2" cstate="print"/>
          <a:srcRect l="22387" t="12201" r="26601" b="19288"/>
          <a:stretch>
            <a:fillRect/>
          </a:stretch>
        </p:blipFill>
        <p:spPr bwMode="auto">
          <a:xfrm>
            <a:off x="179512" y="1052736"/>
            <a:ext cx="3816424" cy="3456384"/>
          </a:xfrm>
          <a:prstGeom prst="rect">
            <a:avLst/>
          </a:prstGeom>
          <a:noFill/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0" y="188641"/>
            <a:ext cx="9144000" cy="72008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marL="92075" marR="0" lvl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5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Научно-практическая конференция   22.11.2017</a:t>
            </a:r>
          </a:p>
        </p:txBody>
      </p:sp>
      <p:sp>
        <p:nvSpPr>
          <p:cNvPr id="6" name="Содержимое 2"/>
          <p:cNvSpPr>
            <a:spLocks noGrp="1"/>
          </p:cNvSpPr>
          <p:nvPr>
            <p:ph idx="1"/>
          </p:nvPr>
        </p:nvSpPr>
        <p:spPr>
          <a:xfrm>
            <a:off x="179512" y="4653136"/>
            <a:ext cx="8640960" cy="1988840"/>
          </a:xfrm>
        </p:spPr>
        <p:txBody>
          <a:bodyPr>
            <a:noAutofit/>
          </a:bodyPr>
          <a:lstStyle/>
          <a:p>
            <a:pPr marL="1588" indent="12700" algn="ctr">
              <a:buNone/>
            </a:pP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Родыгина Наталья  Геннадьевна</a:t>
            </a:r>
          </a:p>
          <a:p>
            <a:pPr marL="1588" indent="12700" algn="ctr">
              <a:buNone/>
            </a:pP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старшая акушерка  родильного отделения КОГБУЗ</a:t>
            </a:r>
          </a:p>
          <a:p>
            <a:pPr marL="1588" indent="12700" algn="ctr">
              <a:buNone/>
            </a:pP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«Кировская городская больница № 2»</a:t>
            </a:r>
          </a:p>
          <a:p>
            <a:pPr marL="1588" indent="12700" algn="ctr">
              <a:buNone/>
            </a:pP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Тема выступления: «Роль акушерки в современных условиях родовспоможения»</a:t>
            </a:r>
          </a:p>
          <a:p>
            <a:pPr marL="1588" indent="12700" algn="ctr">
              <a:buNone/>
            </a:pPr>
            <a:endParaRPr lang="ru-RU" sz="2200" dirty="0" smtClean="0">
              <a:latin typeface="Times New Roman" pitchFamily="18" charset="0"/>
              <a:cs typeface="Times New Roman" pitchFamily="18" charset="0"/>
            </a:endParaRPr>
          </a:p>
          <a:p>
            <a:pPr marL="1588" indent="12700" algn="ctr">
              <a:buNone/>
            </a:pP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22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6" name="Picture 2" descr="D:\Новая папка\IMG_29811.JPG"/>
          <p:cNvPicPr>
            <a:picLocks noChangeAspect="1" noChangeArrowheads="1"/>
          </p:cNvPicPr>
          <p:nvPr/>
        </p:nvPicPr>
        <p:blipFill>
          <a:blip r:embed="rId3" cstate="print"/>
          <a:srcRect l="33499" t="32318"/>
          <a:stretch>
            <a:fillRect/>
          </a:stretch>
        </p:blipFill>
        <p:spPr bwMode="auto">
          <a:xfrm>
            <a:off x="4139952" y="1052736"/>
            <a:ext cx="4932040" cy="3456384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ull dir="ld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0" y="188641"/>
            <a:ext cx="9144000" cy="72008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marL="92075" marR="0" lvl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5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Научно-практическая конференция   22.11.2017</a:t>
            </a:r>
          </a:p>
        </p:txBody>
      </p:sp>
      <p:sp>
        <p:nvSpPr>
          <p:cNvPr id="6" name="Содержимое 2"/>
          <p:cNvSpPr>
            <a:spLocks noGrp="1"/>
          </p:cNvSpPr>
          <p:nvPr>
            <p:ph idx="1"/>
          </p:nvPr>
        </p:nvSpPr>
        <p:spPr>
          <a:xfrm>
            <a:off x="251520" y="4581128"/>
            <a:ext cx="8640960" cy="2276872"/>
          </a:xfrm>
        </p:spPr>
        <p:txBody>
          <a:bodyPr>
            <a:noAutofit/>
          </a:bodyPr>
          <a:lstStyle/>
          <a:p>
            <a:pPr marL="1588" indent="12700" algn="ctr">
              <a:buNone/>
            </a:pPr>
            <a:r>
              <a:rPr lang="ru-RU" sz="2200" b="1" dirty="0" err="1" smtClean="0">
                <a:latin typeface="Times New Roman" pitchFamily="18" charset="0"/>
                <a:cs typeface="Times New Roman" pitchFamily="18" charset="0"/>
              </a:rPr>
              <a:t>Зайнутдинова</a:t>
            </a: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 Елена Васильевна </a:t>
            </a:r>
          </a:p>
          <a:p>
            <a:pPr marL="1588" indent="12700" algn="ctr">
              <a:buNone/>
            </a:pP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выпускница 2001 года, акушерка обсервационного отделения</a:t>
            </a:r>
          </a:p>
          <a:p>
            <a:pPr marL="1588" indent="12700" algn="ctr">
              <a:buNone/>
            </a:pP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КОГБУЗ «Кировский областной клинический перинатальный центр»</a:t>
            </a:r>
          </a:p>
          <a:p>
            <a:pPr marL="1588" indent="12700" algn="ctr">
              <a:buNone/>
            </a:pP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Тема выступления: «Особенности оказания акушерской помощи в условиях сельской местности»</a:t>
            </a:r>
          </a:p>
        </p:txBody>
      </p:sp>
      <p:pic>
        <p:nvPicPr>
          <p:cNvPr id="12290" name="Picture 2" descr="D:\Новая папка\IMG_30231.JPG"/>
          <p:cNvPicPr>
            <a:picLocks noChangeAspect="1" noChangeArrowheads="1"/>
          </p:cNvPicPr>
          <p:nvPr/>
        </p:nvPicPr>
        <p:blipFill>
          <a:blip r:embed="rId2" cstate="print"/>
          <a:srcRect t="10069"/>
          <a:stretch>
            <a:fillRect/>
          </a:stretch>
        </p:blipFill>
        <p:spPr bwMode="auto">
          <a:xfrm>
            <a:off x="1907704" y="1196752"/>
            <a:ext cx="5364088" cy="3215602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ull dir="ld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0" y="188641"/>
            <a:ext cx="9144000" cy="72008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marL="92075" marR="0" lvl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5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Научно-практическая конференция   22.11.2017</a:t>
            </a:r>
          </a:p>
        </p:txBody>
      </p:sp>
      <p:pic>
        <p:nvPicPr>
          <p:cNvPr id="13314" name="Picture 2" descr="D:\Новая папка\IMG_30351.JPG"/>
          <p:cNvPicPr>
            <a:picLocks noChangeAspect="1" noChangeArrowheads="1"/>
          </p:cNvPicPr>
          <p:nvPr/>
        </p:nvPicPr>
        <p:blipFill>
          <a:blip r:embed="rId2" cstate="print">
            <a:lum/>
          </a:blip>
          <a:srcRect l="17023" t="17025" r="6374"/>
          <a:stretch>
            <a:fillRect/>
          </a:stretch>
        </p:blipFill>
        <p:spPr bwMode="auto">
          <a:xfrm>
            <a:off x="323528" y="1124743"/>
            <a:ext cx="4104456" cy="2963523"/>
          </a:xfrm>
          <a:prstGeom prst="rect">
            <a:avLst/>
          </a:prstGeom>
          <a:noFill/>
        </p:spPr>
      </p:pic>
      <p:pic>
        <p:nvPicPr>
          <p:cNvPr id="13315" name="Picture 3" descr="C:\Users\sanycsan\Desktop\Новая папка\Image00033.jpg"/>
          <p:cNvPicPr>
            <a:picLocks noChangeAspect="1" noChangeArrowheads="1"/>
          </p:cNvPicPr>
          <p:nvPr/>
        </p:nvPicPr>
        <p:blipFill>
          <a:blip r:embed="rId3" cstate="print">
            <a:lum contrast="10000"/>
          </a:blip>
          <a:srcRect l="14380" t="15688" r="16332" b="7835"/>
          <a:stretch>
            <a:fillRect/>
          </a:stretch>
        </p:blipFill>
        <p:spPr bwMode="auto">
          <a:xfrm>
            <a:off x="4499992" y="3418131"/>
            <a:ext cx="4464496" cy="3179221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ull dir="ld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0" y="260649"/>
            <a:ext cx="9144000" cy="100811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marL="92075" marR="0" lvl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5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Результаты конкурса творческих работ студентов специальности</a:t>
            </a:r>
          </a:p>
          <a:p>
            <a:pPr marL="92075" marR="0" lvl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500" dirty="0" smtClean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31.02.02 Акушерское дело</a:t>
            </a:r>
            <a:r>
              <a:rPr kumimoji="0" lang="ru-RU" sz="25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</a:t>
            </a:r>
          </a:p>
        </p:txBody>
      </p:sp>
      <p:sp>
        <p:nvSpPr>
          <p:cNvPr id="6" name="Содержимое 2"/>
          <p:cNvSpPr>
            <a:spLocks noGrp="1"/>
          </p:cNvSpPr>
          <p:nvPr>
            <p:ph idx="1"/>
          </p:nvPr>
        </p:nvSpPr>
        <p:spPr>
          <a:xfrm>
            <a:off x="179512" y="1556792"/>
            <a:ext cx="5616624" cy="1800200"/>
          </a:xfrm>
        </p:spPr>
        <p:txBody>
          <a:bodyPr>
            <a:normAutofit/>
          </a:bodyPr>
          <a:lstStyle/>
          <a:p>
            <a:pPr lvl="0">
              <a:buNone/>
            </a:pPr>
            <a:r>
              <a:rPr lang="ru-RU" sz="2000" b="1" dirty="0" smtClean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В номинации «Стихи»</a:t>
            </a:r>
            <a:r>
              <a:rPr lang="ru-RU" sz="2000" dirty="0" smtClean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: </a:t>
            </a:r>
          </a:p>
          <a:p>
            <a:pPr marL="266700" indent="-250825">
              <a:buNone/>
            </a:pPr>
            <a:r>
              <a:rPr lang="ru-RU" sz="2000" dirty="0" smtClean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Диплом </a:t>
            </a:r>
            <a:r>
              <a:rPr lang="en-US" sz="2000" dirty="0" smtClean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I </a:t>
            </a:r>
            <a:r>
              <a:rPr lang="ru-RU" sz="2000" dirty="0" smtClean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степени - Новикова Валентина (2 курс)</a:t>
            </a:r>
            <a:endParaRPr lang="en-US" sz="2000" dirty="0" smtClean="0">
              <a:latin typeface="Times New Roman" pitchFamily="18" charset="0"/>
              <a:ea typeface="Arial Unicode MS" pitchFamily="34" charset="-128"/>
              <a:cs typeface="Times New Roman" pitchFamily="18" charset="0"/>
            </a:endParaRPr>
          </a:p>
          <a:p>
            <a:pPr marL="266700" indent="-250825">
              <a:buNone/>
            </a:pPr>
            <a:endParaRPr lang="ru-RU" sz="500" dirty="0" smtClean="0">
              <a:latin typeface="Times New Roman" pitchFamily="18" charset="0"/>
              <a:ea typeface="Arial Unicode MS" pitchFamily="34" charset="-128"/>
              <a:cs typeface="Times New Roman" pitchFamily="18" charset="0"/>
            </a:endParaRPr>
          </a:p>
          <a:p>
            <a:pPr marL="266700" indent="-250825">
              <a:buNone/>
            </a:pPr>
            <a:r>
              <a:rPr lang="ru-RU" sz="2000" dirty="0" smtClean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Диплом </a:t>
            </a:r>
            <a:r>
              <a:rPr lang="en-US" sz="2000" dirty="0" smtClean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II </a:t>
            </a:r>
            <a:r>
              <a:rPr lang="ru-RU" sz="2000" dirty="0" smtClean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степени - </a:t>
            </a:r>
            <a:r>
              <a:rPr lang="ru-RU" sz="2000" dirty="0" err="1" smtClean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Гагаринова</a:t>
            </a:r>
            <a:r>
              <a:rPr lang="ru-RU" sz="2000" dirty="0" smtClean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Мария (3 курс)</a:t>
            </a:r>
            <a:endParaRPr lang="en-US" sz="2000" dirty="0" smtClean="0">
              <a:latin typeface="Times New Roman" pitchFamily="18" charset="0"/>
              <a:ea typeface="Arial Unicode MS" pitchFamily="34" charset="-128"/>
              <a:cs typeface="Times New Roman" pitchFamily="18" charset="0"/>
            </a:endParaRPr>
          </a:p>
          <a:p>
            <a:pPr marL="266700" indent="-250825">
              <a:buNone/>
            </a:pPr>
            <a:endParaRPr lang="ru-RU" sz="500" dirty="0" smtClean="0">
              <a:latin typeface="Times New Roman" pitchFamily="18" charset="0"/>
              <a:ea typeface="Arial Unicode MS" pitchFamily="34" charset="-128"/>
              <a:cs typeface="Times New Roman" pitchFamily="18" charset="0"/>
            </a:endParaRPr>
          </a:p>
          <a:p>
            <a:pPr marL="266700" indent="-250825">
              <a:buNone/>
            </a:pPr>
            <a:r>
              <a:rPr lang="ru-RU" sz="2000" dirty="0" smtClean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Диплом </a:t>
            </a:r>
            <a:r>
              <a:rPr lang="en-US" sz="2000" dirty="0" smtClean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III </a:t>
            </a:r>
            <a:r>
              <a:rPr lang="ru-RU" sz="2000" dirty="0" smtClean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степени - Медведева Ксения (2 курс)</a:t>
            </a:r>
          </a:p>
          <a:p>
            <a:pPr marL="266700" indent="-250825">
              <a:buNone/>
            </a:pPr>
            <a:endParaRPr lang="ru-RU" sz="2000" dirty="0" smtClean="0">
              <a:latin typeface="Times New Roman" pitchFamily="18" charset="0"/>
              <a:ea typeface="Arial Unicode MS" pitchFamily="34" charset="-128"/>
              <a:cs typeface="Times New Roman" pitchFamily="18" charset="0"/>
            </a:endParaRPr>
          </a:p>
          <a:p>
            <a:pPr marL="266700" indent="-250825">
              <a:buNone/>
            </a:pPr>
            <a:endParaRPr lang="ru-RU" sz="2000" dirty="0" smtClean="0">
              <a:latin typeface="Times New Roman" pitchFamily="18" charset="0"/>
              <a:ea typeface="Arial Unicode MS" pitchFamily="34" charset="-128"/>
              <a:cs typeface="Times New Roman" pitchFamily="18" charset="0"/>
            </a:endParaRPr>
          </a:p>
          <a:p>
            <a:pPr marL="266700" indent="-250825">
              <a:buNone/>
            </a:pPr>
            <a:endParaRPr lang="ru-RU" sz="2000" dirty="0" smtClean="0">
              <a:latin typeface="Times New Roman" pitchFamily="18" charset="0"/>
              <a:ea typeface="Arial Unicode MS" pitchFamily="34" charset="-128"/>
              <a:cs typeface="Times New Roman" pitchFamily="18" charset="0"/>
            </a:endParaRPr>
          </a:p>
          <a:p>
            <a:pPr marL="266700" indent="-250825">
              <a:buNone/>
            </a:pPr>
            <a:endParaRPr lang="ru-RU" sz="2000" dirty="0" smtClean="0">
              <a:latin typeface="Times New Roman" pitchFamily="18" charset="0"/>
              <a:ea typeface="Arial Unicode MS" pitchFamily="34" charset="-128"/>
              <a:cs typeface="Times New Roman" pitchFamily="18" charset="0"/>
            </a:endParaRPr>
          </a:p>
          <a:p>
            <a:pPr marL="266700" indent="-250825">
              <a:buNone/>
            </a:pPr>
            <a:endParaRPr lang="ru-RU" sz="2000" dirty="0">
              <a:latin typeface="Times New Roman" pitchFamily="18" charset="0"/>
              <a:ea typeface="Arial Unicode MS" pitchFamily="34" charset="-128"/>
              <a:cs typeface="Times New Roman" pitchFamily="18" charset="0"/>
            </a:endParaRPr>
          </a:p>
        </p:txBody>
      </p:sp>
      <p:sp>
        <p:nvSpPr>
          <p:cNvPr id="5" name="Содержимое 2"/>
          <p:cNvSpPr txBox="1">
            <a:spLocks/>
          </p:cNvSpPr>
          <p:nvPr/>
        </p:nvSpPr>
        <p:spPr>
          <a:xfrm>
            <a:off x="179512" y="3573016"/>
            <a:ext cx="6048672" cy="295232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В номинации «Эссе»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: </a:t>
            </a:r>
          </a:p>
          <a:p>
            <a:pPr marL="266700" marR="0" lvl="0" indent="-250825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Диплом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I 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степени – Кузнецова Алена (3 курс)</a:t>
            </a:r>
          </a:p>
          <a:p>
            <a:pPr marL="266700" lvl="0" indent="-250825">
              <a:spcBef>
                <a:spcPct val="20000"/>
              </a:spcBef>
            </a:pPr>
            <a:r>
              <a:rPr lang="ru-RU" sz="2000" dirty="0" smtClean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                                 </a:t>
            </a:r>
            <a:r>
              <a:rPr lang="ru-RU" sz="2000" dirty="0" err="1" smtClean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Перминова</a:t>
            </a:r>
            <a:r>
              <a:rPr lang="ru-RU" sz="2000" dirty="0" smtClean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Юлия (2 курс)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Arial Unicode MS" pitchFamily="34" charset="-128"/>
              <a:cs typeface="Times New Roman" pitchFamily="18" charset="0"/>
            </a:endParaRPr>
          </a:p>
          <a:p>
            <a:pPr marL="266700" marR="0" lvl="0" indent="-250825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5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Arial Unicode MS" pitchFamily="34" charset="-128"/>
              <a:cs typeface="Times New Roman" pitchFamily="18" charset="0"/>
            </a:endParaRPr>
          </a:p>
          <a:p>
            <a:pPr marL="266700" marR="0" lvl="0" indent="-250825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Диплом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II 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степени –</a:t>
            </a:r>
            <a:r>
              <a:rPr kumimoji="0" lang="ru-RU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</a:t>
            </a:r>
            <a:r>
              <a:rPr kumimoji="0" lang="ru-RU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Ердякова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Ирина (2 курс)</a:t>
            </a:r>
          </a:p>
          <a:p>
            <a:pPr marL="266700" lvl="0" indent="-250825">
              <a:spcBef>
                <a:spcPct val="20000"/>
              </a:spcBef>
            </a:pPr>
            <a:r>
              <a:rPr lang="ru-RU" sz="2000" dirty="0" smtClean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                                   </a:t>
            </a:r>
            <a:r>
              <a:rPr lang="ru-RU" sz="2000" dirty="0" err="1" smtClean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Чагаева</a:t>
            </a:r>
            <a:r>
              <a:rPr lang="ru-RU" sz="2000" dirty="0" smtClean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Валентина (1 курс)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Arial Unicode MS" pitchFamily="34" charset="-128"/>
              <a:cs typeface="Times New Roman" pitchFamily="18" charset="0"/>
            </a:endParaRPr>
          </a:p>
          <a:p>
            <a:pPr marL="266700" marR="0" lvl="0" indent="-250825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5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Arial Unicode MS" pitchFamily="34" charset="-128"/>
              <a:cs typeface="Times New Roman" pitchFamily="18" charset="0"/>
            </a:endParaRPr>
          </a:p>
          <a:p>
            <a:pPr marL="266700" marR="0" lvl="0" indent="-250825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Диплом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III 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степени – Кузнецова Валерия (2 курс)</a:t>
            </a:r>
          </a:p>
          <a:p>
            <a:pPr marL="266700" lvl="0" indent="-250825">
              <a:spcBef>
                <a:spcPct val="20000"/>
              </a:spcBef>
            </a:pPr>
            <a:r>
              <a:rPr lang="ru-RU" sz="2000" dirty="0" smtClean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                                  </a:t>
            </a:r>
            <a:r>
              <a:rPr lang="ru-RU" sz="2000" dirty="0" err="1" smtClean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Бушмакина</a:t>
            </a:r>
            <a:r>
              <a:rPr lang="ru-RU" sz="2000" dirty="0" smtClean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Анастасия (2 курс)</a:t>
            </a:r>
            <a:endParaRPr kumimoji="0" lang="ru-RU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Arial Unicode MS" pitchFamily="34" charset="-128"/>
              <a:cs typeface="Times New Roman" pitchFamily="18" charset="0"/>
            </a:endParaRPr>
          </a:p>
          <a:p>
            <a:pPr marL="266700" marR="0" lvl="0" indent="-250825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ru-RU" sz="2000" dirty="0" smtClean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                                    </a:t>
            </a:r>
            <a:endParaRPr kumimoji="0" lang="ru-RU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Arial Unicode MS" pitchFamily="34" charset="-128"/>
              <a:cs typeface="Times New Roman" pitchFamily="18" charset="0"/>
            </a:endParaRPr>
          </a:p>
          <a:p>
            <a:pPr marL="266700" marR="0" lvl="0" indent="-250825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Arial Unicode MS" pitchFamily="34" charset="-128"/>
              <a:cs typeface="Times New Roman" pitchFamily="18" charset="0"/>
            </a:endParaRPr>
          </a:p>
          <a:p>
            <a:pPr marL="266700" marR="0" lvl="0" indent="-250825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Arial Unicode MS" pitchFamily="34" charset="-128"/>
              <a:cs typeface="Times New Roman" pitchFamily="18" charset="0"/>
            </a:endParaRPr>
          </a:p>
          <a:p>
            <a:pPr marL="266700" marR="0" lvl="0" indent="-250825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Arial Unicode MS" pitchFamily="34" charset="-128"/>
              <a:cs typeface="Times New Roman" pitchFamily="18" charset="0"/>
            </a:endParaRPr>
          </a:p>
          <a:p>
            <a:pPr marL="266700" marR="0" lvl="0" indent="-250825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Arial Unicode MS" pitchFamily="34" charset="-128"/>
              <a:cs typeface="Times New Roman" pitchFamily="18" charset="0"/>
            </a:endParaRPr>
          </a:p>
          <a:p>
            <a:pPr marL="266700" marR="0" lvl="0" indent="-250825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Arial Unicode MS" pitchFamily="34" charset="-128"/>
              <a:cs typeface="Times New Roman" pitchFamily="18" charset="0"/>
            </a:endParaRPr>
          </a:p>
        </p:txBody>
      </p:sp>
      <p:pic>
        <p:nvPicPr>
          <p:cNvPr id="15362" name="Picture 2" descr="D:\Новая папка\IMG_30621.JPG"/>
          <p:cNvPicPr>
            <a:picLocks noChangeAspect="1" noChangeArrowheads="1"/>
          </p:cNvPicPr>
          <p:nvPr/>
        </p:nvPicPr>
        <p:blipFill>
          <a:blip r:embed="rId2" cstate="print"/>
          <a:srcRect l="22362" t="32301" r="14278" b="8793"/>
          <a:stretch>
            <a:fillRect/>
          </a:stretch>
        </p:blipFill>
        <p:spPr bwMode="auto">
          <a:xfrm>
            <a:off x="5940152" y="1268760"/>
            <a:ext cx="2880320" cy="1762624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</p:pic>
      <p:pic>
        <p:nvPicPr>
          <p:cNvPr id="15363" name="Picture 3" descr="D:\Новая папка\IMG_30661.JPG"/>
          <p:cNvPicPr>
            <a:picLocks noChangeAspect="1" noChangeArrowheads="1"/>
          </p:cNvPicPr>
          <p:nvPr/>
        </p:nvPicPr>
        <p:blipFill>
          <a:blip r:embed="rId3" cstate="print"/>
          <a:srcRect l="22337" t="21829" r="18776" b="17253"/>
          <a:stretch>
            <a:fillRect/>
          </a:stretch>
        </p:blipFill>
        <p:spPr bwMode="auto">
          <a:xfrm>
            <a:off x="5940152" y="2996952"/>
            <a:ext cx="2880320" cy="1944216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</p:pic>
      <p:pic>
        <p:nvPicPr>
          <p:cNvPr id="15364" name="Picture 4" descr="D:\Новая папка\IMG_30681.JPG"/>
          <p:cNvPicPr>
            <a:picLocks noChangeAspect="1" noChangeArrowheads="1"/>
          </p:cNvPicPr>
          <p:nvPr/>
        </p:nvPicPr>
        <p:blipFill>
          <a:blip r:embed="rId4" cstate="print"/>
          <a:srcRect l="21967" t="23123" r="13288" b="14444"/>
          <a:stretch>
            <a:fillRect/>
          </a:stretch>
        </p:blipFill>
        <p:spPr bwMode="auto">
          <a:xfrm>
            <a:off x="5940152" y="4941168"/>
            <a:ext cx="2880320" cy="1916832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</p:pic>
    </p:spTree>
  </p:cSld>
  <p:clrMapOvr>
    <a:masterClrMapping/>
  </p:clrMapOvr>
  <p:transition spd="slow">
    <p:pull dir="l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0" y="188641"/>
            <a:ext cx="9144000" cy="116865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marL="92075" marR="0" lvl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3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Открытое практическое занятие   26.10.2017</a:t>
            </a:r>
          </a:p>
          <a:p>
            <a:pPr marL="92075" algn="ctr">
              <a:spcBef>
                <a:spcPct val="0"/>
              </a:spcBef>
              <a:defRPr/>
            </a:pPr>
            <a:r>
              <a:rPr lang="ru-RU" sz="2400" dirty="0" smtClean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Тема: «Сестринский уход за доношенным и недоношенным новорожденным» </a:t>
            </a:r>
          </a:p>
        </p:txBody>
      </p:sp>
      <p:pic>
        <p:nvPicPr>
          <p:cNvPr id="14340" name="Picture 4" descr="H:\26 окт бинарный урок\DQoTnvX64Po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3968" y="3284984"/>
            <a:ext cx="4445075" cy="2962672"/>
          </a:xfrm>
          <a:prstGeom prst="rect">
            <a:avLst/>
          </a:prstGeom>
          <a:noFill/>
        </p:spPr>
      </p:pic>
      <p:sp>
        <p:nvSpPr>
          <p:cNvPr id="6" name="Содержимое 2"/>
          <p:cNvSpPr>
            <a:spLocks noGrp="1"/>
          </p:cNvSpPr>
          <p:nvPr>
            <p:ph idx="1"/>
          </p:nvPr>
        </p:nvSpPr>
        <p:spPr>
          <a:xfrm>
            <a:off x="251520" y="1571612"/>
            <a:ext cx="8712968" cy="423365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200" b="1" dirty="0" smtClean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Тип занятия</a:t>
            </a:r>
            <a:r>
              <a:rPr lang="ru-RU" sz="2200" dirty="0" smtClean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: комплексное применение знаний</a:t>
            </a:r>
          </a:p>
          <a:p>
            <a:pPr>
              <a:buNone/>
            </a:pPr>
            <a:r>
              <a:rPr lang="ru-RU" sz="2200" b="1" dirty="0" smtClean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Форма занятия</a:t>
            </a:r>
            <a:r>
              <a:rPr lang="ru-RU" sz="2200" dirty="0" smtClean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: бинарный урок-практикум с элементами игры</a:t>
            </a:r>
          </a:p>
          <a:p>
            <a:pPr>
              <a:buNone/>
            </a:pPr>
            <a:r>
              <a:rPr lang="ru-RU" sz="2200" b="1" dirty="0" smtClean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Участники</a:t>
            </a:r>
            <a:r>
              <a:rPr lang="ru-RU" sz="2200" dirty="0" smtClean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: студенты </a:t>
            </a:r>
            <a:r>
              <a:rPr lang="en-US" sz="2200" dirty="0" smtClean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II </a:t>
            </a:r>
            <a:r>
              <a:rPr lang="ru-RU" sz="2200" dirty="0" smtClean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и</a:t>
            </a:r>
            <a:r>
              <a:rPr lang="en-US" sz="2200" dirty="0" smtClean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III</a:t>
            </a:r>
            <a:r>
              <a:rPr lang="ru-RU" sz="2200" dirty="0" smtClean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курсов специальности </a:t>
            </a:r>
            <a:br>
              <a:rPr lang="ru-RU" sz="2200" dirty="0" smtClean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</a:br>
            <a:r>
              <a:rPr lang="ru-RU" sz="2200" dirty="0" smtClean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                                                                     31.02.02  Акушерское дело</a:t>
            </a:r>
          </a:p>
          <a:p>
            <a:pPr>
              <a:buNone/>
            </a:pPr>
            <a:r>
              <a:rPr lang="ru-RU" sz="2200" b="1" dirty="0" smtClean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Методы обучения</a:t>
            </a:r>
            <a:r>
              <a:rPr lang="ru-RU" sz="2200" dirty="0" smtClean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: </a:t>
            </a:r>
          </a:p>
          <a:p>
            <a:pPr marL="715963" indent="-250825">
              <a:buSzPct val="130000"/>
              <a:buBlip>
                <a:blip r:embed="rId3"/>
              </a:buBlip>
            </a:pPr>
            <a:r>
              <a:rPr lang="ru-RU" sz="2200" dirty="0" smtClean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 частично-поисковый</a:t>
            </a:r>
          </a:p>
          <a:p>
            <a:pPr marL="715963" indent="-250825">
              <a:buSzPct val="130000"/>
              <a:buBlip>
                <a:blip r:embed="rId3"/>
              </a:buBlip>
            </a:pPr>
            <a:r>
              <a:rPr lang="ru-RU" sz="2200" dirty="0" smtClean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 исследовательский</a:t>
            </a:r>
          </a:p>
          <a:p>
            <a:pPr marL="715963" indent="-250825">
              <a:buSzPct val="130000"/>
              <a:buBlip>
                <a:blip r:embed="rId3"/>
              </a:buBlip>
            </a:pPr>
            <a:r>
              <a:rPr lang="ru-RU" sz="2200" dirty="0" smtClean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 практический</a:t>
            </a:r>
          </a:p>
          <a:p>
            <a:pPr marL="715963" indent="-250825">
              <a:buSzPct val="130000"/>
              <a:buBlip>
                <a:blip r:embed="rId3"/>
              </a:buBlip>
            </a:pPr>
            <a:r>
              <a:rPr lang="ru-RU" sz="2200" dirty="0" smtClean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 алгоритмический</a:t>
            </a:r>
          </a:p>
          <a:p>
            <a:pPr marL="715963" indent="-250825">
              <a:buSzPct val="130000"/>
              <a:buBlip>
                <a:blip r:embed="rId3"/>
              </a:buBlip>
            </a:pPr>
            <a:r>
              <a:rPr lang="ru-RU" sz="2200" dirty="0" smtClean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 ситуационный</a:t>
            </a:r>
          </a:p>
          <a:p>
            <a:pPr>
              <a:buNone/>
            </a:pPr>
            <a:endParaRPr lang="ru-RU" sz="2200" dirty="0" smtClean="0">
              <a:latin typeface="Times New Roman" pitchFamily="18" charset="0"/>
              <a:ea typeface="Arial Unicode MS" pitchFamily="34" charset="-128"/>
              <a:cs typeface="Times New Roman" pitchFamily="18" charset="0"/>
            </a:endParaRPr>
          </a:p>
          <a:p>
            <a:pPr>
              <a:buNone/>
            </a:pPr>
            <a:endParaRPr lang="ru-RU" sz="2200" dirty="0" smtClean="0">
              <a:latin typeface="Times New Roman" pitchFamily="18" charset="0"/>
              <a:ea typeface="Arial Unicode MS" pitchFamily="34" charset="-128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pull dir="ld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0" y="188641"/>
            <a:ext cx="9144000" cy="72008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marL="92075" marR="0" lvl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5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Мастер-класс для преподавателей   23.11.2017</a:t>
            </a:r>
          </a:p>
        </p:txBody>
      </p:sp>
      <p:sp>
        <p:nvSpPr>
          <p:cNvPr id="6" name="Содержимое 2"/>
          <p:cNvSpPr>
            <a:spLocks noGrp="1"/>
          </p:cNvSpPr>
          <p:nvPr>
            <p:ph idx="1"/>
          </p:nvPr>
        </p:nvSpPr>
        <p:spPr>
          <a:xfrm>
            <a:off x="251520" y="1196753"/>
            <a:ext cx="8712968" cy="2016224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000" b="1" dirty="0" smtClean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Тема</a:t>
            </a:r>
            <a:r>
              <a:rPr lang="ru-RU" sz="2000" dirty="0" smtClean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: «Планирование беременности. Использование методов контрацепции в разные возрастные периоды»</a:t>
            </a:r>
            <a:r>
              <a:rPr lang="ru-RU" sz="2000" dirty="0" smtClean="0">
                <a:solidFill>
                  <a:schemeClr val="dk1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</a:t>
            </a:r>
          </a:p>
          <a:p>
            <a:pPr>
              <a:buNone/>
            </a:pPr>
            <a:endParaRPr lang="ru-RU" sz="500" dirty="0" smtClean="0">
              <a:solidFill>
                <a:schemeClr val="dk1"/>
              </a:solidFill>
              <a:latin typeface="Times New Roman" pitchFamily="18" charset="0"/>
              <a:ea typeface="Arial Unicode MS" pitchFamily="34" charset="-128"/>
              <a:cs typeface="Times New Roman" pitchFamily="18" charset="0"/>
            </a:endParaRPr>
          </a:p>
          <a:p>
            <a:pPr>
              <a:buNone/>
            </a:pPr>
            <a:r>
              <a:rPr lang="ru-RU" sz="2000" b="1" dirty="0" smtClean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Тип занятия</a:t>
            </a:r>
            <a:r>
              <a:rPr lang="ru-RU" sz="2000" dirty="0" smtClean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: урок обобщения и систематизации знаний</a:t>
            </a: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 cstate="print">
            <a:lum contrast="10000"/>
          </a:blip>
          <a:srcRect t="14712" r="22466"/>
          <a:stretch>
            <a:fillRect/>
          </a:stretch>
        </p:blipFill>
        <p:spPr bwMode="auto">
          <a:xfrm>
            <a:off x="4572000" y="2852936"/>
            <a:ext cx="4320480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/>
          <a:srcRect r="11667"/>
          <a:stretch>
            <a:fillRect/>
          </a:stretch>
        </p:blipFill>
        <p:spPr bwMode="auto">
          <a:xfrm>
            <a:off x="179512" y="2852936"/>
            <a:ext cx="4198066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pull dir="ld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0" y="188641"/>
            <a:ext cx="9144000" cy="72008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marL="92075" marR="0" lvl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5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Проект по формированию ЗОЖ</a:t>
            </a:r>
          </a:p>
        </p:txBody>
      </p:sp>
      <p:sp>
        <p:nvSpPr>
          <p:cNvPr id="6" name="Содержимое 2"/>
          <p:cNvSpPr>
            <a:spLocks noGrp="1"/>
          </p:cNvSpPr>
          <p:nvPr>
            <p:ph idx="1"/>
          </p:nvPr>
        </p:nvSpPr>
        <p:spPr>
          <a:xfrm>
            <a:off x="251520" y="1196753"/>
            <a:ext cx="3456384" cy="1440160"/>
          </a:xfrm>
        </p:spPr>
        <p:txBody>
          <a:bodyPr>
            <a:normAutofit/>
          </a:bodyPr>
          <a:lstStyle/>
          <a:p>
            <a:pPr lvl="0">
              <a:buNone/>
            </a:pPr>
            <a:r>
              <a:rPr lang="ru-RU" sz="2000" b="1" dirty="0" smtClean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Тема</a:t>
            </a:r>
            <a:r>
              <a:rPr lang="ru-RU" sz="2000" dirty="0" smtClean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: «:</a:t>
            </a:r>
          </a:p>
          <a:p>
            <a:pPr marL="266700" indent="-250825"/>
            <a:endParaRPr lang="ru-RU" sz="2000" dirty="0" smtClean="0">
              <a:latin typeface="Times New Roman" pitchFamily="18" charset="0"/>
              <a:ea typeface="Arial Unicode MS" pitchFamily="34" charset="-128"/>
              <a:cs typeface="Times New Roman" pitchFamily="18" charset="0"/>
            </a:endParaRPr>
          </a:p>
          <a:p>
            <a:pPr marL="266700" indent="-250825"/>
            <a:r>
              <a:rPr lang="ru-RU" sz="2000" dirty="0" smtClean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…..</a:t>
            </a:r>
            <a:endParaRPr lang="ru-RU" sz="2000" dirty="0">
              <a:latin typeface="Times New Roman" pitchFamily="18" charset="0"/>
              <a:ea typeface="Arial Unicode MS" pitchFamily="34" charset="-128"/>
              <a:cs typeface="Times New Roman" pitchFamily="18" charset="0"/>
            </a:endParaRPr>
          </a:p>
        </p:txBody>
      </p:sp>
      <p:pic>
        <p:nvPicPr>
          <p:cNvPr id="16386" name="Picture 2" descr="O:\11. ФОТО\2017 на сайт фото по питанию\питание у 120 М С\IMG_2558.JPG"/>
          <p:cNvPicPr>
            <a:picLocks noChangeAspect="1" noChangeArrowheads="1"/>
          </p:cNvPicPr>
          <p:nvPr/>
        </p:nvPicPr>
        <p:blipFill>
          <a:blip r:embed="rId2" cstate="print"/>
          <a:srcRect t="20303"/>
          <a:stretch>
            <a:fillRect/>
          </a:stretch>
        </p:blipFill>
        <p:spPr bwMode="auto">
          <a:xfrm>
            <a:off x="2123728" y="4149080"/>
            <a:ext cx="4788024" cy="2543944"/>
          </a:xfrm>
          <a:prstGeom prst="rect">
            <a:avLst/>
          </a:prstGeom>
          <a:noFill/>
        </p:spPr>
      </p:pic>
      <p:pic>
        <p:nvPicPr>
          <p:cNvPr id="16387" name="Picture 3" descr="O:\11. ФОТО\2017 на сайт фото по питанию\питание у 120 М С\IMG_256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124744"/>
            <a:ext cx="4355976" cy="2903984"/>
          </a:xfrm>
          <a:prstGeom prst="rect">
            <a:avLst/>
          </a:prstGeom>
          <a:noFill/>
        </p:spPr>
      </p:pic>
      <p:pic>
        <p:nvPicPr>
          <p:cNvPr id="16388" name="Picture 4" descr="O:\11. ФОТО\2017 на сайт фото по питанию\питание фарм\IMG_2473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1124744"/>
            <a:ext cx="4385949" cy="2924944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ull dir="ld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0" y="188641"/>
            <a:ext cx="9144000" cy="72008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marL="92075" marR="0" lvl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5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Проект по формированию ЗОЖ</a:t>
            </a:r>
          </a:p>
        </p:txBody>
      </p:sp>
      <p:pic>
        <p:nvPicPr>
          <p:cNvPr id="17411" name="Picture 3" descr="O:\11. ФОТО\2017 на сайт фото по питанию\питание у 120 М С\IMG_258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052736"/>
            <a:ext cx="4212468" cy="2808312"/>
          </a:xfrm>
          <a:prstGeom prst="rect">
            <a:avLst/>
          </a:prstGeom>
          <a:noFill/>
        </p:spPr>
      </p:pic>
      <p:pic>
        <p:nvPicPr>
          <p:cNvPr id="17412" name="Picture 4" descr="O:\11. ФОТО\2017 на сайт фото по питанию\питание фарм\IMG_24971.JPG"/>
          <p:cNvPicPr>
            <a:picLocks noChangeAspect="1" noChangeArrowheads="1"/>
          </p:cNvPicPr>
          <p:nvPr/>
        </p:nvPicPr>
        <p:blipFill>
          <a:blip r:embed="rId3" cstate="print"/>
          <a:srcRect b="4853"/>
          <a:stretch>
            <a:fillRect/>
          </a:stretch>
        </p:blipFill>
        <p:spPr bwMode="auto">
          <a:xfrm>
            <a:off x="4572000" y="1052736"/>
            <a:ext cx="4427984" cy="2808312"/>
          </a:xfrm>
          <a:prstGeom prst="rect">
            <a:avLst/>
          </a:prstGeom>
          <a:noFill/>
        </p:spPr>
      </p:pic>
      <p:pic>
        <p:nvPicPr>
          <p:cNvPr id="17413" name="Picture 5" descr="O:\11. ФОТО\2017 на сайт фото по питанию\питание фарм\IMG_25171.JPG"/>
          <p:cNvPicPr>
            <a:picLocks noChangeAspect="1" noChangeArrowheads="1"/>
          </p:cNvPicPr>
          <p:nvPr/>
        </p:nvPicPr>
        <p:blipFill>
          <a:blip r:embed="rId4" cstate="print"/>
          <a:srcRect t="41439"/>
          <a:stretch>
            <a:fillRect/>
          </a:stretch>
        </p:blipFill>
        <p:spPr bwMode="auto">
          <a:xfrm>
            <a:off x="1403648" y="4077072"/>
            <a:ext cx="6516216" cy="2543944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ull dir="ld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0" y="1124744"/>
            <a:ext cx="9144000" cy="446449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marL="3040063" lvl="0" algn="ctr">
              <a:spcBef>
                <a:spcPct val="0"/>
              </a:spcBef>
              <a:defRPr/>
            </a:pPr>
            <a:r>
              <a:rPr lang="ru-RU" sz="2500" dirty="0" smtClean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Французский философ, писатель, мыслитель эпохи Просвещения </a:t>
            </a:r>
          </a:p>
          <a:p>
            <a:pPr marL="3040063" lvl="0" algn="ctr">
              <a:spcBef>
                <a:spcPct val="0"/>
              </a:spcBef>
              <a:defRPr/>
            </a:pPr>
            <a:r>
              <a:rPr lang="ru-RU" sz="2500" dirty="0" smtClean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Жан Жак Руссо:</a:t>
            </a:r>
          </a:p>
          <a:p>
            <a:pPr marL="3040063" lvl="0" algn="ctr">
              <a:spcBef>
                <a:spcPct val="0"/>
              </a:spcBef>
              <a:defRPr/>
            </a:pPr>
            <a:endParaRPr lang="ru-RU" sz="2500" dirty="0" smtClean="0">
              <a:latin typeface="Times New Roman" pitchFamily="18" charset="0"/>
              <a:ea typeface="Arial Unicode MS" pitchFamily="34" charset="-128"/>
              <a:cs typeface="Times New Roman" pitchFamily="18" charset="0"/>
            </a:endParaRPr>
          </a:p>
          <a:p>
            <a:pPr marL="3040063" lvl="0" algn="ctr">
              <a:spcBef>
                <a:spcPct val="0"/>
              </a:spcBef>
              <a:defRPr/>
            </a:pPr>
            <a:endParaRPr lang="ru-RU" sz="2500" dirty="0" smtClean="0">
              <a:latin typeface="Times New Roman" pitchFamily="18" charset="0"/>
              <a:ea typeface="Arial Unicode MS" pitchFamily="34" charset="-128"/>
              <a:cs typeface="Times New Roman" pitchFamily="18" charset="0"/>
            </a:endParaRPr>
          </a:p>
          <a:p>
            <a:pPr marL="92075" lvl="0" algn="ctr">
              <a:spcBef>
                <a:spcPct val="0"/>
              </a:spcBef>
              <a:defRPr/>
            </a:pPr>
            <a:r>
              <a:rPr lang="ru-RU" sz="4000" i="1" dirty="0" smtClean="0">
                <a:latin typeface="Monotype Corsiva" pitchFamily="66" charset="0"/>
                <a:ea typeface="Arial Unicode MS" pitchFamily="34" charset="-128"/>
                <a:cs typeface="Times New Roman" pitchFamily="18" charset="0"/>
              </a:rPr>
              <a:t>«…воспитание детей – это такое ремесло, где нужно уметь терять время, чтобы его выигрывать». </a:t>
            </a:r>
          </a:p>
        </p:txBody>
      </p:sp>
      <p:pic>
        <p:nvPicPr>
          <p:cNvPr id="20482" name="Picture 2" descr="http://images.myshared.ru/6/599395/slide_7.jpg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 l="5774" t="25537" r="54064" b="7264"/>
          <a:stretch>
            <a:fillRect/>
          </a:stretch>
        </p:blipFill>
        <p:spPr bwMode="auto">
          <a:xfrm>
            <a:off x="611560" y="548680"/>
            <a:ext cx="2160240" cy="2710889"/>
          </a:xfrm>
          <a:prstGeom prst="rect">
            <a:avLst/>
          </a:prstGeom>
          <a:noFill/>
          <a:ln w="28575">
            <a:solidFill>
              <a:schemeClr val="tx2">
                <a:lumMod val="60000"/>
                <a:lumOff val="40000"/>
              </a:schemeClr>
            </a:solidFill>
          </a:ln>
        </p:spPr>
      </p:pic>
    </p:spTree>
  </p:cSld>
  <p:clrMapOvr>
    <a:masterClrMapping/>
  </p:clrMapOvr>
  <p:transition spd="slow">
    <p:pull dir="l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0716" y="4077072"/>
            <a:ext cx="3895780" cy="26688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9" name="Picture 3" descr="H:\26 окт бинарный урок\DoWWjDUAGVc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065" y="1428736"/>
            <a:ext cx="3888431" cy="2616941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251520" y="1988840"/>
            <a:ext cx="4935492" cy="32624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sz="2200" b="1" dirty="0" smtClean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Формы и виды организации </a:t>
            </a:r>
            <a:br>
              <a:rPr lang="ru-RU" sz="2200" b="1" dirty="0" smtClean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</a:br>
            <a:r>
              <a:rPr lang="ru-RU" sz="2200" b="1" dirty="0" smtClean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самостоятельной работы студентов</a:t>
            </a:r>
            <a:r>
              <a:rPr lang="ru-RU" sz="2200" dirty="0" smtClean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:</a:t>
            </a:r>
          </a:p>
          <a:p>
            <a:pPr>
              <a:buNone/>
            </a:pPr>
            <a:endParaRPr lang="ru-RU" sz="800" dirty="0" smtClean="0">
              <a:latin typeface="Times New Roman" pitchFamily="18" charset="0"/>
              <a:ea typeface="Arial Unicode MS" pitchFamily="34" charset="-128"/>
              <a:cs typeface="Times New Roman" pitchFamily="18" charset="0"/>
            </a:endParaRPr>
          </a:p>
          <a:p>
            <a:pPr marL="266700" indent="-250825">
              <a:buSzPct val="130000"/>
              <a:buBlip>
                <a:blip r:embed="rId4"/>
              </a:buBlip>
            </a:pPr>
            <a:r>
              <a:rPr lang="ru-RU" sz="2200" dirty="0" smtClean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 «Своя игра»</a:t>
            </a:r>
          </a:p>
          <a:p>
            <a:pPr marL="266700" indent="-250825">
              <a:buSzPct val="130000"/>
              <a:buBlip>
                <a:blip r:embed="rId4"/>
              </a:buBlip>
            </a:pPr>
            <a:r>
              <a:rPr lang="ru-RU" sz="2200" dirty="0" smtClean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 выполнение действий по алгоритму</a:t>
            </a:r>
          </a:p>
          <a:p>
            <a:pPr marL="266700" indent="-250825">
              <a:buSzPct val="130000"/>
              <a:buBlip>
                <a:blip r:embed="rId4"/>
              </a:buBlip>
            </a:pPr>
            <a:r>
              <a:rPr lang="ru-RU" sz="2200" dirty="0" smtClean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 ролевая игра </a:t>
            </a:r>
          </a:p>
          <a:p>
            <a:pPr marL="266700" indent="-250825">
              <a:buSzPct val="130000"/>
              <a:buBlip>
                <a:blip r:embed="rId4"/>
              </a:buBlip>
            </a:pPr>
            <a:r>
              <a:rPr lang="ru-RU" sz="2200" dirty="0" smtClean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 выполнение творческого задания  </a:t>
            </a:r>
            <a:br>
              <a:rPr lang="ru-RU" sz="2200" dirty="0" smtClean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</a:br>
            <a:r>
              <a:rPr lang="ru-RU" sz="2200" dirty="0" smtClean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 (подготовка презентаций)</a:t>
            </a:r>
          </a:p>
          <a:p>
            <a:pPr marL="266700" indent="-250825">
              <a:buSzPct val="130000"/>
              <a:buBlip>
                <a:blip r:embed="rId4"/>
              </a:buBlip>
            </a:pPr>
            <a:r>
              <a:rPr lang="ru-RU" sz="2200" dirty="0" smtClean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 решение кроссвордов</a:t>
            </a:r>
          </a:p>
          <a:p>
            <a:pPr marL="266700" indent="-250825">
              <a:buSzPct val="130000"/>
              <a:buBlip>
                <a:blip r:embed="rId4"/>
              </a:buBlip>
            </a:pPr>
            <a:r>
              <a:rPr lang="ru-RU" sz="2200" dirty="0" smtClean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 выполнение тестовых заданий</a:t>
            </a: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0" y="188641"/>
            <a:ext cx="9144000" cy="116865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marL="92075" marR="0" lvl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3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Открытое практическое занятие   26.10.2017</a:t>
            </a:r>
          </a:p>
          <a:p>
            <a:pPr marL="92075" algn="ctr">
              <a:spcBef>
                <a:spcPct val="0"/>
              </a:spcBef>
              <a:defRPr/>
            </a:pPr>
            <a:r>
              <a:rPr lang="ru-RU" sz="2400" dirty="0" smtClean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Тема: «Сестринский уход за доношенным и недоношенным новорожденным» </a:t>
            </a:r>
          </a:p>
        </p:txBody>
      </p:sp>
    </p:spTree>
  </p:cSld>
  <p:clrMapOvr>
    <a:masterClrMapping/>
  </p:clrMapOvr>
  <p:transition spd="slow">
    <p:pull dir="l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0" y="188641"/>
            <a:ext cx="9144000" cy="72008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marL="92075" marR="0" lvl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Музейный урок   07.11.2017</a:t>
            </a:r>
          </a:p>
        </p:txBody>
      </p:sp>
      <p:sp>
        <p:nvSpPr>
          <p:cNvPr id="6" name="Содержимое 2"/>
          <p:cNvSpPr>
            <a:spLocks noGrp="1"/>
          </p:cNvSpPr>
          <p:nvPr>
            <p:ph idx="1"/>
          </p:nvPr>
        </p:nvSpPr>
        <p:spPr>
          <a:xfrm>
            <a:off x="1835696" y="1052736"/>
            <a:ext cx="5256584" cy="3888432"/>
          </a:xfrm>
        </p:spPr>
        <p:txBody>
          <a:bodyPr>
            <a:norm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ru-RU" i="1" dirty="0" smtClean="0">
                <a:latin typeface="Monotype Corsiva" pitchFamily="66" charset="0"/>
                <a:ea typeface="FangSong" pitchFamily="49" charset="-122"/>
                <a:cs typeface="Arabic Typesetting" pitchFamily="66" charset="-78"/>
              </a:rPr>
              <a:t>«Нет  профессии  человечнее </a:t>
            </a:r>
          </a:p>
          <a:p>
            <a:pPr algn="ctr">
              <a:spcBef>
                <a:spcPts val="0"/>
              </a:spcBef>
              <a:buNone/>
            </a:pPr>
            <a:r>
              <a:rPr lang="ru-RU" i="1" dirty="0" smtClean="0">
                <a:latin typeface="Monotype Corsiva" pitchFamily="66" charset="0"/>
                <a:ea typeface="FangSong" pitchFamily="49" charset="-122"/>
                <a:cs typeface="Arabic Typesetting" pitchFamily="66" charset="-78"/>
              </a:rPr>
              <a:t>На всех  шести материках,</a:t>
            </a:r>
          </a:p>
          <a:p>
            <a:pPr algn="ctr">
              <a:spcBef>
                <a:spcPts val="0"/>
              </a:spcBef>
              <a:buNone/>
            </a:pPr>
            <a:r>
              <a:rPr lang="ru-RU" i="1" dirty="0" smtClean="0">
                <a:latin typeface="Monotype Corsiva" pitchFamily="66" charset="0"/>
                <a:ea typeface="FangSong" pitchFamily="49" charset="-122"/>
                <a:cs typeface="Arabic Typesetting" pitchFamily="66" charset="-78"/>
              </a:rPr>
              <a:t>Когда  лежит все человечество</a:t>
            </a:r>
          </a:p>
          <a:p>
            <a:pPr algn="ctr">
              <a:spcBef>
                <a:spcPts val="0"/>
              </a:spcBef>
              <a:buNone/>
            </a:pPr>
            <a:r>
              <a:rPr lang="ru-RU" i="1" dirty="0" smtClean="0">
                <a:latin typeface="Monotype Corsiva" pitchFamily="66" charset="0"/>
                <a:ea typeface="FangSong" pitchFamily="49" charset="-122"/>
                <a:cs typeface="Arabic Typesetting" pitchFamily="66" charset="-78"/>
              </a:rPr>
              <a:t>У акушерки на руках»</a:t>
            </a:r>
            <a:r>
              <a:rPr lang="ru-RU" i="1" dirty="0" smtClean="0">
                <a:solidFill>
                  <a:schemeClr val="dk1"/>
                </a:solidFill>
                <a:latin typeface="Monotype Corsiva" pitchFamily="66" charset="0"/>
                <a:ea typeface="FangSong" pitchFamily="49" charset="-122"/>
                <a:cs typeface="Arabic Typesetting" pitchFamily="66" charset="-78"/>
              </a:rPr>
              <a:t> </a:t>
            </a:r>
          </a:p>
          <a:p>
            <a:pPr>
              <a:buNone/>
            </a:pPr>
            <a:endParaRPr lang="ru-RU" sz="2000" dirty="0">
              <a:latin typeface="Monotype Corsiva" pitchFamily="66" charset="0"/>
              <a:ea typeface="Arial Unicode MS" pitchFamily="34" charset="-128"/>
              <a:cs typeface="Arabic Typesetting" pitchFamily="66" charset="-78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712" y="3212976"/>
            <a:ext cx="5076564" cy="338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pull dir="l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0" y="188641"/>
            <a:ext cx="9144000" cy="72008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marL="92075" marR="0" lvl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Музейный урок   07.11.2017</a:t>
            </a:r>
          </a:p>
        </p:txBody>
      </p:sp>
      <p:pic>
        <p:nvPicPr>
          <p:cNvPr id="2" name="Picture 2" descr="C:\Users\sanycsan\Desktop\для Микитенко А.А. от Комлевой\музейный урок 2017\100CANON\IMG_267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8024" y="1052736"/>
            <a:ext cx="4104456" cy="2736304"/>
          </a:xfrm>
          <a:prstGeom prst="rect">
            <a:avLst/>
          </a:prstGeom>
          <a:noFill/>
        </p:spPr>
      </p:pic>
      <p:pic>
        <p:nvPicPr>
          <p:cNvPr id="3" name="Picture 3" descr="C:\Users\sanycsan\Desktop\для Микитенко А.А. от Комлевой\музейный урок 2017\100CANON\IMG_267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3933056"/>
            <a:ext cx="4248472" cy="2832315"/>
          </a:xfrm>
          <a:prstGeom prst="rect">
            <a:avLst/>
          </a:prstGeom>
          <a:noFill/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4" cstate="print"/>
          <a:srcRect l="8784" r="6762" b="18437"/>
          <a:stretch>
            <a:fillRect/>
          </a:stretch>
        </p:blipFill>
        <p:spPr bwMode="auto">
          <a:xfrm>
            <a:off x="323528" y="1052736"/>
            <a:ext cx="4249938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4" descr="C:\Users\sanycsan\Desktop\для Микитенко А.А. от Комлевой\музейный урок 2017\100CANON\IMG_265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8024" y="3933056"/>
            <a:ext cx="4104456" cy="2808312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ull dir="l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0" y="188641"/>
            <a:ext cx="9144000" cy="72008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marL="92075" marR="0" lvl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Музейный урок   07.11.2017</a:t>
            </a:r>
          </a:p>
        </p:txBody>
      </p:sp>
      <p:pic>
        <p:nvPicPr>
          <p:cNvPr id="2050" name="Picture 2" descr="C:\Users\sanycsan\Desktop\для Микитенко А.А. от Комлевой\музейный урок 2017\100CANON\IMG_2683.JPG"/>
          <p:cNvPicPr>
            <a:picLocks noChangeAspect="1" noChangeArrowheads="1"/>
          </p:cNvPicPr>
          <p:nvPr/>
        </p:nvPicPr>
        <p:blipFill>
          <a:blip r:embed="rId2" cstate="print"/>
          <a:srcRect t="13889"/>
          <a:stretch>
            <a:fillRect/>
          </a:stretch>
        </p:blipFill>
        <p:spPr bwMode="auto">
          <a:xfrm>
            <a:off x="2267744" y="4077072"/>
            <a:ext cx="4515598" cy="2592288"/>
          </a:xfrm>
          <a:prstGeom prst="rect">
            <a:avLst/>
          </a:prstGeom>
          <a:noFill/>
        </p:spPr>
      </p:pic>
      <p:pic>
        <p:nvPicPr>
          <p:cNvPr id="2051" name="Picture 3" descr="C:\Users\sanycsan\Desktop\для Микитенко А.А. от Комлевой\музейный урок 2017\100CANON\IMG_268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196752"/>
            <a:ext cx="4032448" cy="2688298"/>
          </a:xfrm>
          <a:prstGeom prst="rect">
            <a:avLst/>
          </a:prstGeom>
          <a:noFill/>
        </p:spPr>
      </p:pic>
      <p:pic>
        <p:nvPicPr>
          <p:cNvPr id="2052" name="Picture 4" descr="C:\Users\sanycsan\Desktop\для Микитенко А.А. от Комлевой\музейный урок 2017\100CANON\IMG_269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1196752"/>
            <a:ext cx="3996444" cy="2664296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ull dir="l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0" y="188641"/>
            <a:ext cx="9144000" cy="72008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marL="92075" marR="0" lvl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Музейный урок   07.11.2017</a:t>
            </a:r>
          </a:p>
        </p:txBody>
      </p:sp>
      <p:sp>
        <p:nvSpPr>
          <p:cNvPr id="6" name="Содержимое 2"/>
          <p:cNvSpPr>
            <a:spLocks noGrp="1"/>
          </p:cNvSpPr>
          <p:nvPr>
            <p:ph idx="1"/>
          </p:nvPr>
        </p:nvSpPr>
        <p:spPr>
          <a:xfrm>
            <a:off x="4572000" y="1268760"/>
            <a:ext cx="4249042" cy="1493358"/>
          </a:xfrm>
        </p:spPr>
        <p:txBody>
          <a:bodyPr>
            <a:normAutofit/>
          </a:bodyPr>
          <a:lstStyle/>
          <a:p>
            <a:pPr algn="ctr">
              <a:buNone/>
            </a:pPr>
            <a:endParaRPr lang="ru-RU" sz="2000" dirty="0" smtClean="0">
              <a:solidFill>
                <a:schemeClr val="dk1"/>
              </a:solidFill>
              <a:latin typeface="Times New Roman" pitchFamily="18" charset="0"/>
              <a:ea typeface="Arial Unicode MS" pitchFamily="34" charset="-128"/>
              <a:cs typeface="Times New Roman" pitchFamily="18" charset="0"/>
            </a:endParaRPr>
          </a:p>
          <a:p>
            <a:pPr>
              <a:buNone/>
            </a:pPr>
            <a:endParaRPr lang="ru-RU" sz="2000" dirty="0">
              <a:latin typeface="Times New Roman" pitchFamily="18" charset="0"/>
              <a:ea typeface="Arial Unicode MS" pitchFamily="34" charset="-128"/>
              <a:cs typeface="Times New Roman" pitchFamily="18" charset="0"/>
            </a:endParaRPr>
          </a:p>
        </p:txBody>
      </p:sp>
      <p:pic>
        <p:nvPicPr>
          <p:cNvPr id="3075" name="Picture 3" descr="C:\Users\sanycsan\Desktop\для Микитенко А.А. от Комлевой\музейный урок 2017\100CANON\IMG_2698.JPG"/>
          <p:cNvPicPr>
            <a:picLocks noChangeAspect="1" noChangeArrowheads="1"/>
          </p:cNvPicPr>
          <p:nvPr/>
        </p:nvPicPr>
        <p:blipFill>
          <a:blip r:embed="rId2" cstate="print">
            <a:lum bright="5000" contrast="2000"/>
          </a:blip>
          <a:srcRect t="16743" r="24882"/>
          <a:stretch>
            <a:fillRect/>
          </a:stretch>
        </p:blipFill>
        <p:spPr bwMode="auto">
          <a:xfrm>
            <a:off x="1907704" y="1052736"/>
            <a:ext cx="5295011" cy="3912479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251520" y="4941168"/>
            <a:ext cx="864096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endParaRPr lang="ru-RU" sz="800" dirty="0" smtClean="0">
              <a:latin typeface="Times New Roman" pitchFamily="18" charset="0"/>
              <a:ea typeface="Arial Unicode MS" pitchFamily="34" charset="-128"/>
              <a:cs typeface="Times New Roman" pitchFamily="18" charset="0"/>
            </a:endParaRPr>
          </a:p>
          <a:p>
            <a:pPr marL="266700" indent="-250825" algn="ctr">
              <a:buSzPct val="130000"/>
            </a:pPr>
            <a:r>
              <a:rPr lang="ru-RU" sz="2200" dirty="0" err="1" smtClean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Зайнутдинова</a:t>
            </a:r>
            <a:r>
              <a:rPr lang="ru-RU" sz="2200" dirty="0" smtClean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Елена Васильевна</a:t>
            </a:r>
          </a:p>
          <a:p>
            <a:pPr marL="266700" indent="-250825" algn="ctr">
              <a:buSzPct val="130000"/>
            </a:pPr>
            <a:r>
              <a:rPr lang="ru-RU" sz="2200" dirty="0" smtClean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выпускница 2001 года</a:t>
            </a:r>
          </a:p>
          <a:p>
            <a:pPr marL="266700" indent="-250825" algn="ctr">
              <a:buSzPct val="130000"/>
            </a:pPr>
            <a:r>
              <a:rPr lang="ru-RU" sz="2200" dirty="0" smtClean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акушерка обсервационного отделения</a:t>
            </a:r>
          </a:p>
          <a:p>
            <a:pPr marL="266700" indent="-250825" algn="ctr">
              <a:buSzPct val="130000"/>
            </a:pPr>
            <a:r>
              <a:rPr lang="ru-RU" sz="2200" dirty="0" smtClean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КОГБУЗ «Кировский областной клинический перинатальный центр»</a:t>
            </a:r>
          </a:p>
        </p:txBody>
      </p:sp>
    </p:spTree>
  </p:cSld>
  <p:clrMapOvr>
    <a:masterClrMapping/>
  </p:clrMapOvr>
  <p:transition spd="slow">
    <p:pull dir="l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0" y="188641"/>
            <a:ext cx="9144000" cy="72008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marL="92075" marR="0" lvl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Музейный урок   07.11.2017</a:t>
            </a:r>
          </a:p>
        </p:txBody>
      </p:sp>
      <p:sp>
        <p:nvSpPr>
          <p:cNvPr id="6" name="Содержимое 2"/>
          <p:cNvSpPr>
            <a:spLocks noGrp="1"/>
          </p:cNvSpPr>
          <p:nvPr>
            <p:ph idx="1"/>
          </p:nvPr>
        </p:nvSpPr>
        <p:spPr>
          <a:xfrm>
            <a:off x="4572000" y="1268760"/>
            <a:ext cx="4249042" cy="1493358"/>
          </a:xfrm>
        </p:spPr>
        <p:txBody>
          <a:bodyPr>
            <a:normAutofit/>
          </a:bodyPr>
          <a:lstStyle/>
          <a:p>
            <a:pPr algn="ctr">
              <a:buNone/>
            </a:pPr>
            <a:endParaRPr lang="ru-RU" sz="2000" dirty="0" smtClean="0">
              <a:solidFill>
                <a:schemeClr val="dk1"/>
              </a:solidFill>
              <a:latin typeface="Times New Roman" pitchFamily="18" charset="0"/>
              <a:ea typeface="Arial Unicode MS" pitchFamily="34" charset="-128"/>
              <a:cs typeface="Times New Roman" pitchFamily="18" charset="0"/>
            </a:endParaRPr>
          </a:p>
          <a:p>
            <a:pPr>
              <a:buNone/>
            </a:pPr>
            <a:endParaRPr lang="ru-RU" sz="2000" dirty="0">
              <a:latin typeface="Times New Roman" pitchFamily="18" charset="0"/>
              <a:ea typeface="Arial Unicode MS" pitchFamily="34" charset="-128"/>
              <a:cs typeface="Times New Roman" pitchFamily="18" charset="0"/>
            </a:endParaRPr>
          </a:p>
        </p:txBody>
      </p:sp>
      <p:pic>
        <p:nvPicPr>
          <p:cNvPr id="5" name="Picture 4" descr="C:\Users\sanycsan\Desktop\для Микитенко А.А. от Комлевой\музейный урок 2017\100CANON\IMG_2703.JPG"/>
          <p:cNvPicPr>
            <a:picLocks noChangeAspect="1" noChangeArrowheads="1"/>
          </p:cNvPicPr>
          <p:nvPr/>
        </p:nvPicPr>
        <p:blipFill>
          <a:blip r:embed="rId2" cstate="print"/>
          <a:srcRect t="11279" r="12773"/>
          <a:stretch>
            <a:fillRect/>
          </a:stretch>
        </p:blipFill>
        <p:spPr bwMode="auto">
          <a:xfrm>
            <a:off x="1475656" y="1556792"/>
            <a:ext cx="6053057" cy="4104456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ull dir="l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0" y="188641"/>
            <a:ext cx="9144000" cy="72008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marL="92075" marR="0" lvl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5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Игра «Счастливый</a:t>
            </a:r>
            <a:r>
              <a:rPr kumimoji="0" lang="ru-RU" sz="2500" b="0" i="0" u="none" strike="noStrike" kern="1200" cap="none" spc="0" normalizeH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случай</a:t>
            </a:r>
            <a:r>
              <a:rPr kumimoji="0" lang="ru-RU" sz="25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»   08.11.2017</a:t>
            </a:r>
          </a:p>
        </p:txBody>
      </p:sp>
      <p:sp>
        <p:nvSpPr>
          <p:cNvPr id="6" name="Содержимое 2"/>
          <p:cNvSpPr>
            <a:spLocks noGrp="1"/>
          </p:cNvSpPr>
          <p:nvPr>
            <p:ph idx="1"/>
          </p:nvPr>
        </p:nvSpPr>
        <p:spPr>
          <a:xfrm>
            <a:off x="251520" y="1196753"/>
            <a:ext cx="8712968" cy="2448272"/>
          </a:xfrm>
        </p:spPr>
        <p:txBody>
          <a:bodyPr>
            <a:normAutofit/>
          </a:bodyPr>
          <a:lstStyle/>
          <a:p>
            <a:pPr marL="360363" indent="-344488">
              <a:buSzPct val="130000"/>
              <a:buBlip>
                <a:blip r:embed="rId2"/>
              </a:buBlip>
            </a:pPr>
            <a:r>
              <a:rPr lang="ru-RU" sz="2200" b="1" dirty="0" smtClean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Цель</a:t>
            </a:r>
            <a:r>
              <a:rPr lang="ru-RU" sz="2200" dirty="0" smtClean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: анализ профессиональных и общих компетенций по профессиональному модулю ПМ01. «Медицинская и медико-социальная помощь женщине, новорожденному, семье при физиологическом течении беременности, родов, послеродового периода» </a:t>
            </a:r>
          </a:p>
          <a:p>
            <a:pPr marL="360363" indent="-344488">
              <a:buSzPct val="130000"/>
              <a:buNone/>
            </a:pPr>
            <a:endParaRPr lang="ru-RU" sz="500" dirty="0" smtClean="0">
              <a:latin typeface="Times New Roman" pitchFamily="18" charset="0"/>
              <a:ea typeface="Arial Unicode MS" pitchFamily="34" charset="-128"/>
              <a:cs typeface="Times New Roman" pitchFamily="18" charset="0"/>
            </a:endParaRPr>
          </a:p>
          <a:p>
            <a:pPr marL="360363" indent="-344488">
              <a:buSzPct val="130000"/>
              <a:buBlip>
                <a:blip r:embed="rId2"/>
              </a:buBlip>
            </a:pPr>
            <a:r>
              <a:rPr lang="ru-RU" sz="2200" b="1" dirty="0" smtClean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Девиз</a:t>
            </a:r>
            <a:r>
              <a:rPr lang="ru-RU" sz="2200" dirty="0" smtClean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:  «Учись, созидай, дерзай и твори!»</a:t>
            </a:r>
          </a:p>
          <a:p>
            <a:pPr marL="266700" indent="-250825"/>
            <a:endParaRPr lang="ru-RU" sz="2000" dirty="0">
              <a:latin typeface="Times New Roman" pitchFamily="18" charset="0"/>
              <a:ea typeface="Arial Unicode MS" pitchFamily="34" charset="-128"/>
              <a:cs typeface="Times New Roman" pitchFamily="18" charset="0"/>
            </a:endParaRPr>
          </a:p>
        </p:txBody>
      </p:sp>
      <p:pic>
        <p:nvPicPr>
          <p:cNvPr id="7" name="Picture 5" descr="C:\Users\sanycsan\Desktop\для Микитенко А.А. от Комлевой\счастливый случай\Image000391.jpg"/>
          <p:cNvPicPr>
            <a:picLocks noChangeAspect="1" noChangeArrowheads="1"/>
          </p:cNvPicPr>
          <p:nvPr/>
        </p:nvPicPr>
        <p:blipFill>
          <a:blip r:embed="rId3" cstate="print">
            <a:lum bright="10000" contrast="10000"/>
          </a:blip>
          <a:srcRect/>
          <a:stretch>
            <a:fillRect/>
          </a:stretch>
        </p:blipFill>
        <p:spPr bwMode="auto">
          <a:xfrm>
            <a:off x="467544" y="3573016"/>
            <a:ext cx="4499992" cy="2999995"/>
          </a:xfrm>
          <a:prstGeom prst="rect">
            <a:avLst/>
          </a:prstGeom>
          <a:noFill/>
        </p:spPr>
      </p:pic>
      <p:pic>
        <p:nvPicPr>
          <p:cNvPr id="11" name="Picture 2" descr="C:\Users\sanycsan\Desktop\для Микитенко А.А. от Комлевой\счастливый случай\Image000201.jpg"/>
          <p:cNvPicPr>
            <a:picLocks noChangeAspect="1" noChangeArrowheads="1"/>
          </p:cNvPicPr>
          <p:nvPr/>
        </p:nvPicPr>
        <p:blipFill>
          <a:blip r:embed="rId4" cstate="print"/>
          <a:srcRect l="6401" r="23191"/>
          <a:stretch>
            <a:fillRect/>
          </a:stretch>
        </p:blipFill>
        <p:spPr bwMode="auto">
          <a:xfrm>
            <a:off x="5364088" y="3573016"/>
            <a:ext cx="3168352" cy="2999995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ull dir="ld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588</TotalTime>
  <Words>527</Words>
  <Application>Microsoft Office PowerPoint</Application>
  <PresentationFormat>Экран (4:3)</PresentationFormat>
  <Paragraphs>117</Paragraphs>
  <Slides>23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Тема Office</vt:lpstr>
      <vt:lpstr>ЦМК профессиональной подготовки акушерского, гинекологического и педиатрического профилей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ЦМК профессиональной подготовки акушерского, гинекологического и педиатрического профилей</dc:title>
  <dc:creator>sanycsan</dc:creator>
  <cp:lastModifiedBy>sanycsan</cp:lastModifiedBy>
  <cp:revision>59</cp:revision>
  <dcterms:created xsi:type="dcterms:W3CDTF">2017-11-27T16:33:33Z</dcterms:created>
  <dcterms:modified xsi:type="dcterms:W3CDTF">2017-11-29T09:51:17Z</dcterms:modified>
</cp:coreProperties>
</file>