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7" r:id="rId2"/>
    <p:sldId id="261" r:id="rId3"/>
    <p:sldId id="259" r:id="rId4"/>
    <p:sldId id="262" r:id="rId5"/>
    <p:sldId id="265" r:id="rId6"/>
    <p:sldId id="263" r:id="rId7"/>
    <p:sldId id="260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68507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32523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77882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58456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64922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17979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91812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4426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52055" y="1870364"/>
            <a:ext cx="7523018" cy="114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 dirty="0" smtClean="0"/>
              <a:t>Проект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/>
              <a:t>Профессиональная траектория</a:t>
            </a:r>
            <a:endParaRPr sz="3600" b="1" i="1" dirty="0"/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019" y="3505783"/>
            <a:ext cx="1739853" cy="16273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115550" y="5133109"/>
            <a:ext cx="4140900" cy="139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1" dirty="0">
                <a:latin typeface="Calibri"/>
                <a:ea typeface="Calibri"/>
                <a:cs typeface="Calibri"/>
                <a:sym typeface="Calibri"/>
              </a:rPr>
              <a:t>Валова Ирина Анатольевна-зам</a:t>
            </a:r>
            <a:r>
              <a:rPr lang="ru-RU" sz="2300" b="1" i="1" dirty="0" smtClean="0">
                <a:latin typeface="Calibri"/>
                <a:ea typeface="Calibri"/>
                <a:cs typeface="Calibri"/>
                <a:sym typeface="Calibri"/>
              </a:rPr>
              <a:t>. директора </a:t>
            </a:r>
            <a:r>
              <a:rPr lang="ru-RU" sz="2300" b="1" i="1" dirty="0">
                <a:latin typeface="Calibri"/>
                <a:ea typeface="Calibri"/>
                <a:cs typeface="Calibri"/>
                <a:sym typeface="Calibri"/>
              </a:rPr>
              <a:t>по учебно-методической </a:t>
            </a:r>
            <a:r>
              <a:rPr lang="ru-RU" sz="2400" b="1" i="1" dirty="0">
                <a:latin typeface="Calibri"/>
                <a:ea typeface="Calibri"/>
                <a:cs typeface="Calibri"/>
                <a:sym typeface="Calibri"/>
              </a:rPr>
              <a:t>работе</a:t>
            </a:r>
            <a:endParaRPr sz="24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401" y="3505783"/>
            <a:ext cx="1662545" cy="165805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4778125" y="5133108"/>
            <a:ext cx="4140900" cy="139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1" dirty="0">
                <a:latin typeface="Calibri"/>
                <a:ea typeface="Calibri"/>
                <a:cs typeface="Calibri"/>
                <a:sym typeface="Calibri"/>
              </a:rPr>
              <a:t>Верешкина Ольга Игоревна-начальник отдела по воспитательной работе</a:t>
            </a:r>
            <a:endParaRPr sz="23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436418"/>
            <a:ext cx="457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/>
                <a:cs typeface="Calibri"/>
                <a:sym typeface="Calibri"/>
              </a:rPr>
              <a:t>КОГПОБУ «Кировский медицинский колледж»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8946" y="466703"/>
            <a:ext cx="1558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/>
                <a:cs typeface="Calibri"/>
                <a:sym typeface="Calibri"/>
              </a:rPr>
              <a:t>ФОТО колледжа</a:t>
            </a:r>
            <a:endParaRPr lang="ru-RU" sz="2400" dirty="0"/>
          </a:p>
        </p:txBody>
      </p:sp>
      <p:pic>
        <p:nvPicPr>
          <p:cNvPr id="2050" name="Picture 2" descr="D:\Рабочий стол\Мои документы\Фотографии\Валовой ИА фото КМК\1 корпус Медицинский колледж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4743" y="233491"/>
            <a:ext cx="2209859" cy="1473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1763688" y="609600"/>
            <a:ext cx="6923112" cy="8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000" b="1" dirty="0" smtClean="0"/>
              <a:t>Проблема –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i="1" dirty="0" smtClean="0"/>
              <a:t>сохранение контингента по медицинским специальностям </a:t>
            </a:r>
            <a:br>
              <a:rPr lang="ru-RU" sz="3200" b="1" i="1" dirty="0" smtClean="0"/>
            </a:br>
            <a:r>
              <a:rPr lang="ru-RU" sz="3200" b="1" i="1" dirty="0" smtClean="0"/>
              <a:t>ТОП-Регион</a:t>
            </a:r>
            <a:endParaRPr sz="3200" b="1" i="1" u="none" strike="noStrike" cap="none" dirty="0">
              <a:solidFill>
                <a:schemeClr val="dk1"/>
              </a:solidFill>
              <a:sym typeface="Calibri"/>
            </a:endParaRPr>
          </a:p>
        </p:txBody>
      </p:sp>
      <p:pic>
        <p:nvPicPr>
          <p:cNvPr id="131" name="Google Shape;131;p17" descr="RY_circle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275" y="1919288"/>
            <a:ext cx="2879725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 descr="LB_circle0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473" y="1974346"/>
            <a:ext cx="2915228" cy="265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 descr="O_chevron0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8625" y="2809875"/>
            <a:ext cx="517525" cy="58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 descr="O_chevron0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46750" y="2732088"/>
            <a:ext cx="517525" cy="58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descr="YG_circle0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04051" y="1993030"/>
            <a:ext cx="2633516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374074" y="2389911"/>
            <a:ext cx="2537402" cy="147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800"/>
            </a:pPr>
            <a:endParaRPr sz="1800" b="1" dirty="0"/>
          </a:p>
          <a:p>
            <a:pPr>
              <a:buSzPts val="1800"/>
            </a:pPr>
            <a:r>
              <a:rPr lang="ru-RU" sz="2400" b="1" dirty="0" smtClean="0"/>
              <a:t>Недостаточная мотивация к обучению</a:t>
            </a:r>
            <a:endParaRPr sz="2400" b="1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3525838" y="2576946"/>
            <a:ext cx="2396980" cy="128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800"/>
            </a:pPr>
            <a:r>
              <a:rPr lang="ru-RU" sz="2400" b="1" dirty="0" smtClean="0"/>
              <a:t>Низкая </a:t>
            </a:r>
            <a:r>
              <a:rPr lang="ru-RU" sz="2400" b="1" dirty="0"/>
              <a:t>успеваемость</a:t>
            </a:r>
            <a:endParaRPr sz="2400" b="1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6531768" y="2389912"/>
            <a:ext cx="2362850" cy="147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800"/>
            </a:pPr>
            <a:r>
              <a:rPr lang="ru-RU" sz="2400" b="1" dirty="0" smtClean="0"/>
              <a:t>Отсев </a:t>
            </a:r>
            <a:r>
              <a:rPr lang="ru-RU" sz="2400" b="1" dirty="0"/>
              <a:t>студентов 1 года обучения</a:t>
            </a:r>
            <a:endParaRPr sz="2400" b="1" dirty="0"/>
          </a:p>
        </p:txBody>
      </p:sp>
      <p:sp>
        <p:nvSpPr>
          <p:cNvPr id="139" name="Google Shape;139;p17"/>
          <p:cNvSpPr/>
          <p:nvPr/>
        </p:nvSpPr>
        <p:spPr>
          <a:xfrm>
            <a:off x="1147763" y="4624388"/>
            <a:ext cx="6138862" cy="972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buSzPts val="1600"/>
            </a:pPr>
            <a:endParaRPr sz="1600"/>
          </a:p>
        </p:txBody>
      </p:sp>
    </p:spTree>
    <p:extLst>
      <p:ext uri="{BB962C8B-B14F-4D97-AF65-F5344CB8AC3E}">
        <p14:creationId xmlns="" xmlns:p14="http://schemas.microsoft.com/office/powerpoint/2010/main" val="10229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580875" y="274650"/>
            <a:ext cx="8106000" cy="17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 smtClean="0"/>
              <a:t>Модель </a:t>
            </a:r>
            <a:r>
              <a:rPr lang="ru-RU" b="1" dirty="0"/>
              <a:t>наставничества </a:t>
            </a:r>
            <a:r>
              <a:rPr lang="ru-RU" b="1" dirty="0" smtClean="0"/>
              <a:t>“студент-студент”</a:t>
            </a:r>
            <a:endParaRPr sz="44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20" name="Google Shape;120;p16"/>
          <p:cNvSpPr/>
          <p:nvPr/>
        </p:nvSpPr>
        <p:spPr>
          <a:xfrm rot="10800000" flipH="1">
            <a:off x="4238624" y="1798243"/>
            <a:ext cx="536575" cy="46355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843199" y="2255016"/>
            <a:ext cx="7843675" cy="15073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F8F8"/>
              </a:gs>
              <a:gs pos="100000">
                <a:srgbClr val="DBDBDB"/>
              </a:gs>
            </a:gsLst>
            <a:lin ang="5400000" scaled="0"/>
          </a:gradFill>
          <a:ln w="19050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rgbClr val="292929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580875" y="2337968"/>
            <a:ext cx="7939670" cy="1447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400" b="1" dirty="0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Проведение первого классного </a:t>
            </a:r>
            <a:r>
              <a:rPr lang="ru-RU" sz="2400" b="1" dirty="0" smtClean="0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часа –знакомства, музейных уроков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400" b="1" dirty="0" smtClean="0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dirty="0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с  привлечением старшекурсников</a:t>
            </a:r>
            <a:endParaRPr sz="2400" b="1" i="0" u="none" strike="noStrike" cap="none" dirty="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2322600" y="4660611"/>
            <a:ext cx="49926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1560079" y="5285998"/>
            <a:ext cx="5755121" cy="55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C570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C570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38" y="3975771"/>
            <a:ext cx="2030769" cy="270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29" y="4157622"/>
            <a:ext cx="3009002" cy="2256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580875" y="274650"/>
            <a:ext cx="8106000" cy="17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b="1" dirty="0" smtClean="0"/>
              <a:t>Модель </a:t>
            </a:r>
            <a:r>
              <a:rPr lang="ru-RU" b="1" dirty="0"/>
              <a:t>наставничества </a:t>
            </a:r>
            <a:r>
              <a:rPr lang="ru-RU" b="1" dirty="0">
                <a:solidFill>
                  <a:srgbClr val="000000"/>
                </a:solidFill>
              </a:rPr>
              <a:t>“</a:t>
            </a:r>
            <a:r>
              <a:rPr lang="ru-RU" b="1" dirty="0" smtClean="0">
                <a:solidFill>
                  <a:srgbClr val="000000"/>
                </a:solidFill>
              </a:rPr>
              <a:t>студент-студент”</a:t>
            </a:r>
            <a:endParaRPr sz="44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20" name="Google Shape;120;p16"/>
          <p:cNvSpPr/>
          <p:nvPr/>
        </p:nvSpPr>
        <p:spPr>
          <a:xfrm rot="10800000" flipH="1">
            <a:off x="4238624" y="1798243"/>
            <a:ext cx="536575" cy="46355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843199" y="2255016"/>
            <a:ext cx="7843675" cy="153037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F8F8"/>
              </a:gs>
              <a:gs pos="100000">
                <a:srgbClr val="DBDBDB"/>
              </a:gs>
            </a:gsLst>
            <a:lin ang="5400000" scaled="0"/>
          </a:gradFill>
          <a:ln w="19050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rgbClr val="292929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ru-RU" sz="2400" b="1" dirty="0">
                <a:latin typeface="Calibri"/>
                <a:ea typeface="Calibri"/>
                <a:cs typeface="Calibri"/>
                <a:sym typeface="Calibri"/>
              </a:rPr>
              <a:t>Вовлечение в волонтерский </a:t>
            </a:r>
            <a:r>
              <a:rPr lang="ru-RU" sz="2400" b="1" dirty="0" smtClean="0">
                <a:latin typeface="Calibri"/>
                <a:ea typeface="Calibri"/>
                <a:cs typeface="Calibri"/>
                <a:sym typeface="Calibri"/>
              </a:rPr>
              <a:t>отряд студентов разных специальностей и курсов</a:t>
            </a:r>
            <a:endParaRPr lang="ru-RU" sz="24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800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868575" y="2337968"/>
            <a:ext cx="5276700" cy="950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buSzPts val="1600"/>
            </a:pPr>
            <a:endParaRPr sz="1600" b="1" dirty="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2094713" y="4473575"/>
            <a:ext cx="49926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buSzPts val="1600"/>
            </a:pPr>
            <a:endParaRPr sz="1600" b="1" dirty="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1560079" y="5285998"/>
            <a:ext cx="5755121" cy="55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algn="ctr"/>
            <a:endParaRPr sz="2000" b="1" dirty="0">
              <a:solidFill>
                <a:srgbClr val="FC570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5" y="4045527"/>
            <a:ext cx="2624290" cy="19649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93" y="4056609"/>
            <a:ext cx="2594691" cy="1942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52" y="4100496"/>
            <a:ext cx="2546624" cy="1909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27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580875" y="274650"/>
            <a:ext cx="8106000" cy="17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b="1" dirty="0" smtClean="0"/>
              <a:t>Модель </a:t>
            </a:r>
            <a:r>
              <a:rPr lang="ru-RU" b="1" dirty="0"/>
              <a:t>наставничества </a:t>
            </a:r>
            <a:r>
              <a:rPr lang="ru-RU" b="1" dirty="0">
                <a:solidFill>
                  <a:srgbClr val="000000"/>
                </a:solidFill>
              </a:rPr>
              <a:t>“</a:t>
            </a:r>
            <a:r>
              <a:rPr lang="ru-RU" b="1" dirty="0" smtClean="0">
                <a:solidFill>
                  <a:srgbClr val="000000"/>
                </a:solidFill>
              </a:rPr>
              <a:t>студент-студент”</a:t>
            </a:r>
            <a:endParaRPr sz="44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20" name="Google Shape;120;p16"/>
          <p:cNvSpPr/>
          <p:nvPr/>
        </p:nvSpPr>
        <p:spPr>
          <a:xfrm rot="10800000" flipH="1">
            <a:off x="4238624" y="1798243"/>
            <a:ext cx="536575" cy="46355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0" y="2189808"/>
            <a:ext cx="8686875" cy="159557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F8F8"/>
              </a:gs>
              <a:gs pos="100000">
                <a:srgbClr val="DBDBDB"/>
              </a:gs>
            </a:gsLst>
            <a:lin ang="5400000" scaled="0"/>
          </a:gradFill>
          <a:ln w="19050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rgbClr val="292929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ctr">
              <a:buSzPts val="1600"/>
            </a:pPr>
            <a:r>
              <a:rPr lang="ru-RU" sz="2400" b="1" dirty="0" smtClean="0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Проведение профессиональных конкурсов, посвященных «Аккордным дням» и студенческой конференции УИР «Научный калейдоскоп»</a:t>
            </a:r>
            <a:endParaRPr lang="ru-RU" sz="2400" b="1" dirty="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868575" y="2337968"/>
            <a:ext cx="5276700" cy="950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buSzPts val="1600"/>
            </a:pPr>
            <a:endParaRPr sz="1600" b="1" dirty="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2094713" y="4473575"/>
            <a:ext cx="49926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buSzPts val="1600"/>
            </a:pPr>
            <a:endParaRPr sz="1600" b="1" dirty="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/>
          <p:nvPr/>
        </p:nvSpPr>
        <p:spPr>
          <a:xfrm flipH="1" flipV="1">
            <a:off x="1122218" y="5029201"/>
            <a:ext cx="437861" cy="25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algn="ctr"/>
            <a:endParaRPr sz="2000" b="1" dirty="0">
              <a:solidFill>
                <a:srgbClr val="FC570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4" y="3954327"/>
            <a:ext cx="2554379" cy="1915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41" y="4232958"/>
            <a:ext cx="2393766" cy="2393766"/>
          </a:xfrm>
          <a:prstGeom prst="rect">
            <a:avLst/>
          </a:prstGeom>
        </p:spPr>
      </p:pic>
      <p:pic>
        <p:nvPicPr>
          <p:cNvPr id="1026" name="Picture 2" descr="D:\Общая\Эмблема КАЛЕЙДОСК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2460" y="3923071"/>
            <a:ext cx="1878776" cy="2359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7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580875" y="274650"/>
            <a:ext cx="8106000" cy="17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b="1" dirty="0" smtClean="0"/>
              <a:t>Модель </a:t>
            </a:r>
            <a:r>
              <a:rPr lang="ru-RU" b="1" dirty="0"/>
              <a:t>наставничества </a:t>
            </a:r>
            <a:r>
              <a:rPr lang="ru-RU" b="1" dirty="0">
                <a:solidFill>
                  <a:srgbClr val="000000"/>
                </a:solidFill>
              </a:rPr>
              <a:t>“</a:t>
            </a:r>
            <a:r>
              <a:rPr lang="ru-RU" b="1" dirty="0" smtClean="0">
                <a:solidFill>
                  <a:srgbClr val="000000"/>
                </a:solidFill>
              </a:rPr>
              <a:t>студент-студент”</a:t>
            </a:r>
            <a:endParaRPr sz="44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20" name="Google Shape;120;p16"/>
          <p:cNvSpPr/>
          <p:nvPr/>
        </p:nvSpPr>
        <p:spPr>
          <a:xfrm rot="10800000" flipH="1">
            <a:off x="4238624" y="1798243"/>
            <a:ext cx="536575" cy="46355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853060" y="2189810"/>
            <a:ext cx="7231067" cy="1256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F8F8"/>
              </a:gs>
              <a:gs pos="100000">
                <a:srgbClr val="DBDBDB"/>
              </a:gs>
            </a:gsLst>
            <a:lin ang="5400000" scaled="0"/>
          </a:gradFill>
          <a:ln w="19050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rgbClr val="292929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>
              <a:buSzPts val="1600"/>
            </a:pPr>
            <a:r>
              <a:rPr lang="ru-RU" sz="2400" b="1" dirty="0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Проведения профориентационных </a:t>
            </a:r>
            <a:r>
              <a:rPr lang="ru-RU" sz="2400" b="1" dirty="0" smtClean="0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мероприятий</a:t>
            </a:r>
            <a:endParaRPr lang="ru-RU" sz="2400" b="1" dirty="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868575" y="2337968"/>
            <a:ext cx="5276700" cy="950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buSzPts val="1600"/>
            </a:pPr>
            <a:endParaRPr sz="1600" b="1" dirty="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2094713" y="4473575"/>
            <a:ext cx="49926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buSzPts val="1600"/>
            </a:pPr>
            <a:endParaRPr sz="1600" b="1" dirty="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/>
          <p:nvPr/>
        </p:nvSpPr>
        <p:spPr>
          <a:xfrm flipH="1" flipV="1">
            <a:off x="1122218" y="5029201"/>
            <a:ext cx="437861" cy="25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algn="ctr"/>
            <a:endParaRPr sz="2000" b="1" dirty="0">
              <a:solidFill>
                <a:srgbClr val="FC570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33" y="4047153"/>
            <a:ext cx="1900200" cy="25577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5" y="4017656"/>
            <a:ext cx="1887351" cy="2540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41" y="4132934"/>
            <a:ext cx="2346611" cy="18919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45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1763688" y="274637"/>
            <a:ext cx="6923112" cy="162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 b="1" dirty="0" smtClean="0"/>
              <a:t>Ожидаемый результат – </a:t>
            </a:r>
            <a:r>
              <a:rPr lang="ru-RU" sz="3600" b="1" i="1" dirty="0" smtClean="0"/>
              <a:t>повышение мотивации к получению профессии</a:t>
            </a:r>
            <a:endParaRPr sz="3600" b="1" i="1" u="none" strike="noStrike" cap="none" dirty="0">
              <a:solidFill>
                <a:schemeClr val="dk1"/>
              </a:solidFill>
              <a:sym typeface="Calibri"/>
            </a:endParaRPr>
          </a:p>
        </p:txBody>
      </p:sp>
      <p:pic>
        <p:nvPicPr>
          <p:cNvPr id="131" name="Google Shape;131;p17" descr="RY_circle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1425" y="2073275"/>
            <a:ext cx="2822575" cy="272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 descr="LB_circle0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79624"/>
            <a:ext cx="2968625" cy="27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 descr="O_chevron0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8625" y="2809875"/>
            <a:ext cx="517525" cy="58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 descr="O_chevron0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46750" y="2732088"/>
            <a:ext cx="517525" cy="58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descr="YG_circle0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16175" y="2079625"/>
            <a:ext cx="2667250" cy="27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457200" y="2338601"/>
            <a:ext cx="2173425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1" dirty="0">
                <a:solidFill>
                  <a:schemeClr val="dk1"/>
                </a:solidFill>
              </a:rPr>
              <a:t>Студенты </a:t>
            </a:r>
            <a:endParaRPr lang="ru-RU" sz="2400" b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1" dirty="0" smtClean="0">
                <a:solidFill>
                  <a:schemeClr val="dk1"/>
                </a:solidFill>
              </a:rPr>
              <a:t>1 </a:t>
            </a:r>
            <a:r>
              <a:rPr lang="ru-RU" sz="2400" b="1" dirty="0">
                <a:solidFill>
                  <a:schemeClr val="dk1"/>
                </a:solidFill>
              </a:rPr>
              <a:t>курса </a:t>
            </a:r>
            <a:r>
              <a:rPr lang="ru-RU" sz="2400" b="1" dirty="0" smtClean="0">
                <a:solidFill>
                  <a:schemeClr val="dk1"/>
                </a:solidFill>
              </a:rPr>
              <a:t>увидят перспективу</a:t>
            </a:r>
            <a:endParaRPr sz="24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3316175" y="2532650"/>
            <a:ext cx="2667250" cy="20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1" dirty="0" smtClean="0">
                <a:solidFill>
                  <a:schemeClr val="dk1"/>
                </a:solidFill>
              </a:rPr>
              <a:t>Формирование студенческого сообщества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6040575" y="2532650"/>
            <a:ext cx="3103424" cy="190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1" dirty="0" smtClean="0">
                <a:solidFill>
                  <a:schemeClr val="dk1"/>
                </a:solidFill>
              </a:rPr>
              <a:t>  Развитие профессионально значимых качеств</a:t>
            </a:r>
            <a:endParaRPr sz="24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1147763" y="4624388"/>
            <a:ext cx="6138862" cy="972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120</Words>
  <Application>Microsoft Office PowerPoint</Application>
  <PresentationFormat>Экран (4:3)</PresentationFormat>
  <Paragraphs>25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 Профессиональная траектория</vt:lpstr>
      <vt:lpstr>Проблема –  сохранение контингента по медицинским специальностям  ТОП-Регион</vt:lpstr>
      <vt:lpstr>Модель наставничества “студент-студент”</vt:lpstr>
      <vt:lpstr>Модель наставничества “студент-студент”</vt:lpstr>
      <vt:lpstr>Модель наставничества “студент-студент”</vt:lpstr>
      <vt:lpstr>Модель наставничества “студент-студент”</vt:lpstr>
      <vt:lpstr>Ожидаемый результат – повышение мотивации к получению профессии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Руководители проекта Профессиональная траектория</dc:title>
  <cp:lastModifiedBy>Valova</cp:lastModifiedBy>
  <cp:revision>12</cp:revision>
  <dcterms:modified xsi:type="dcterms:W3CDTF">2020-05-26T10:29:34Z</dcterms:modified>
</cp:coreProperties>
</file>